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300" r:id="rId4"/>
    <p:sldId id="269" r:id="rId5"/>
    <p:sldId id="268" r:id="rId6"/>
    <p:sldId id="301" r:id="rId7"/>
    <p:sldId id="299" r:id="rId8"/>
    <p:sldId id="258" r:id="rId9"/>
    <p:sldId id="277" r:id="rId10"/>
    <p:sldId id="278" r:id="rId11"/>
    <p:sldId id="280" r:id="rId12"/>
    <p:sldId id="279" r:id="rId13"/>
    <p:sldId id="270" r:id="rId14"/>
    <p:sldId id="271" r:id="rId15"/>
    <p:sldId id="283" r:id="rId16"/>
    <p:sldId id="284" r:id="rId17"/>
    <p:sldId id="285" r:id="rId18"/>
    <p:sldId id="273" r:id="rId19"/>
    <p:sldId id="274" r:id="rId20"/>
    <p:sldId id="292" r:id="rId21"/>
    <p:sldId id="289" r:id="rId22"/>
    <p:sldId id="286" r:id="rId23"/>
    <p:sldId id="293" r:id="rId24"/>
    <p:sldId id="294" r:id="rId25"/>
    <p:sldId id="296" r:id="rId26"/>
    <p:sldId id="297" r:id="rId27"/>
    <p:sldId id="298" r:id="rId28"/>
    <p:sldId id="287" r:id="rId29"/>
    <p:sldId id="291" r:id="rId30"/>
    <p:sldId id="288" r:id="rId3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FE1"/>
    <a:srgbClr val="FAEB7A"/>
    <a:srgbClr val="DB1B7B"/>
    <a:srgbClr val="67103C"/>
    <a:srgbClr val="F8DAB6"/>
    <a:srgbClr val="360520"/>
    <a:srgbClr val="0E092E"/>
    <a:srgbClr val="B81168"/>
    <a:srgbClr val="641139"/>
    <a:srgbClr val="C5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585E46-EC2E-477A-8441-601E5BF2DAD0}" v="20" dt="2022-09-16T07:59:30.391"/>
    <p1510:client id="{9D5CC247-41CB-4157-B2F0-3AEDAF61D6D4}" v="1221" dt="2022-09-15T23:27:11.076"/>
    <p1510:client id="{D5C43022-AB57-8454-88E7-3725925B1222}" v="248" dt="2022-09-15T21:00:57.953"/>
    <p1510:client id="{EAD61AC7-9C60-45AF-B469-285B26C7276B}" v="2603" dt="2022-09-15T23:22:48.806"/>
    <p1510:client id="{EAF4EA98-668F-A37D-2E37-E28B1F403C19}" v="13" dt="2022-09-15T19:21:11.610"/>
    <p1510:client id="{FECC8672-FD8E-4BD6-AA41-3926AD4D9DC2}" v="68" dt="2022-09-16T07:11:32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91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971AB-7E92-45FC-A7FA-D7189C540810}" type="datetimeFigureOut">
              <a:rPr lang="it-IT" smtClean="0"/>
              <a:t>05/10/2022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2E14C-2A59-426B-A147-2F93E2027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27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00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526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61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91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0531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4855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563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F28D24-99CA-9272-D5B9-4E19FF150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71B9FC6-F7BA-62A6-D7EA-D9AE3A65A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B262D3-347C-31D5-5DBA-1DE95C11B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815-0C78-4FAF-9291-6457265FC941}" type="datetime1">
              <a:rPr lang="it-IT" smtClean="0"/>
              <a:t>05/10/2022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58863BC-278F-DA00-A44A-5E922BC64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ECA8F6F-1B2D-2B8C-A6BE-D37BD6A2C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0456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C387F1-2EC4-D84D-AF16-A7A521BF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7721F6B-07C6-64D3-2392-C3DF10063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99A9DC-087F-F39C-9D86-71D681092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14EAC-1A55-4C61-983F-F3ECE68640D6}" type="datetime1">
              <a:rPr lang="it-IT" smtClean="0"/>
              <a:t>05/10/2022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B49FC79-91F3-EDF2-19A5-2E9A17938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030BE0-47AF-0748-CD1E-DCDCE9EA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3741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AA51092-C337-8765-E2CD-392357363C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A172438-45EA-59E4-8936-910F5A63C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1853E60-8505-01F4-E28E-56931A722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0095D-4ABF-48CB-9778-CC210D4DBF5E}" type="datetime1">
              <a:rPr lang="it-IT" smtClean="0"/>
              <a:t>05/10/2022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D542D6-4338-8EF2-C9AB-BEFCC9EC2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6C29EB-9861-292D-71E2-03816E572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01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922332-73AA-3710-F12F-E8BB09283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D55965-9BFB-C583-6B59-198697167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9685D77-72C7-0635-05F5-A2F140A69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A2E80-6465-4B5B-B98D-612B9484BAD9}" type="datetime1">
              <a:rPr lang="it-IT" smtClean="0"/>
              <a:t>05/10/2022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24FF13A-32BD-E696-A667-1D3902E9F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558DFF-6EE6-0663-AA30-BCAB3B74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672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28F9AE-A159-7875-2242-FD420219E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2C966A-BCA8-8C94-A221-D5E1A28D8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7AF3BF6-CA08-F9FF-9261-17DD5B025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C0D84-C245-4D33-91CF-55DA3CA29416}" type="datetime1">
              <a:rPr lang="it-IT" smtClean="0"/>
              <a:t>05/10/2022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227EE0-938B-C8D5-9043-BB1EE543C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31B41AB-68B8-9879-6173-100C5F035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7464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3FA64B-791E-42FB-BF3A-99E2F2EF2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7035A6-19F6-A2EA-7D72-E0DCC7A39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F05ED76-2F19-13EC-62AA-36A7DD2BA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F63EEE4-F944-1EC6-592A-F5641062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4855-2AE8-4E49-8D5E-C4021933377D}" type="datetime1">
              <a:rPr lang="it-IT" smtClean="0"/>
              <a:t>05/10/2022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051098F-214B-3AA8-8EB6-05873F96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12D76B5-4F00-5263-59BE-20AF0FF59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588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376C9B-C8AA-25D1-716A-2EC3D042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1B84E0-20BB-AD82-258E-3A052CB6B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FD1CFEC-94A0-D3EA-A410-18F500BAA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85B8475-094E-8EA0-7E84-B2CF8187E5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9DF9C1D-5B27-3768-4375-88C70E02E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C7F5A42-57B8-B563-3E3A-B0069026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09435-FBAB-4ADD-B69B-3664314C73D8}" type="datetime1">
              <a:rPr lang="it-IT" smtClean="0"/>
              <a:t>05/10/2022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BFC5BD5-2A35-804B-C20A-99DBF19CD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DB7B551-5AFB-39E1-2364-E8BC9681E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7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CC474F-6397-60FC-B703-629613497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28337F5-7CFF-00C2-D29B-0D619C141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DEDF6-8EB9-4CE7-A4F4-6669D7EEDBEE}" type="datetime1">
              <a:rPr lang="it-IT" smtClean="0"/>
              <a:t>05/10/2022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E97A196-303B-4C7B-0DD9-8BA91808E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35BD27-458F-37F3-AA7D-984A7686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6797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4B28FAB-7151-0A45-376E-EE319F97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D6A17-ED75-45E5-A3FC-FE9E1BEDFF7B}" type="datetime1">
              <a:rPr lang="it-IT" smtClean="0"/>
              <a:t>05/10/2022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1AF3781-E310-095A-93BD-3BA1F7689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18AA04-466A-EC5F-6E1E-81A55906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7457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3401FB-998F-6C1C-E821-E5AF77C5D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2F107E-C1AB-D2C5-7457-C2F583470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90F60DF-1BD3-83C5-B3B1-7C5D29BE02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CDF855-10E3-1796-BAC7-74CC5BD6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00F3-45C0-4AB0-9648-C1BD2C6FFFDD}" type="datetime1">
              <a:rPr lang="it-IT" smtClean="0"/>
              <a:t>05/10/2022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2D3372F-219F-49F9-3395-C11AEC8AB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28858F-41DE-FEBF-1605-7CB9F6A2F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80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25383A-6130-2C09-3B90-253FBB7A2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1113842-5AE9-2A3E-40F6-C7B7CED71B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C49BDEA-80E4-1B74-DD56-9B2262AF7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1AB83E4-E687-F98B-215C-913C5C2FE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1120F-2281-412A-A751-FC17558CE33C}" type="datetime1">
              <a:rPr lang="it-IT" smtClean="0"/>
              <a:t>05/10/2022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7918CC2-8D11-0CD6-ACBD-31C7A2C32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A623250-B847-E86F-D915-0BC77E79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4088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11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9663E10-041C-AC17-8D84-CBEE35328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D57CE0-306C-3791-7BB7-3A8604CC8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80EF2C-0ACE-E65D-3B8C-1C18946061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0F85E-25C3-483D-B41D-5E2FC5951704}" type="datetime1">
              <a:rPr lang="it-IT" smtClean="0"/>
              <a:t>05/10/2022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913719-C474-72E4-1C21-BEABCE759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99F4FA-1C6C-5C7F-6C64-955C50D07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31728-37DB-495A-B58D-C83EED851F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3295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Ovale 40">
            <a:extLst>
              <a:ext uri="{FF2B5EF4-FFF2-40B4-BE49-F238E27FC236}">
                <a16:creationId xmlns:a16="http://schemas.microsoft.com/office/drawing/2014/main" id="{2EE012D5-53BA-2CF2-111A-3030556ADC39}"/>
              </a:ext>
            </a:extLst>
          </p:cNvPr>
          <p:cNvSpPr/>
          <p:nvPr/>
        </p:nvSpPr>
        <p:spPr>
          <a:xfrm rot="12866233">
            <a:off x="11844197" y="249344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Sottotitolo 2">
            <a:extLst>
              <a:ext uri="{FF2B5EF4-FFF2-40B4-BE49-F238E27FC236}">
                <a16:creationId xmlns:a16="http://schemas.microsoft.com/office/drawing/2014/main" id="{AEA27343-B559-AB68-61DF-C6DF25F4B177}"/>
              </a:ext>
            </a:extLst>
          </p:cNvPr>
          <p:cNvSpPr txBox="1">
            <a:spLocks/>
          </p:cNvSpPr>
          <p:nvPr/>
        </p:nvSpPr>
        <p:spPr>
          <a:xfrm>
            <a:off x="10466485" y="95401"/>
            <a:ext cx="1680938" cy="465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400" i="1" dirty="0" err="1">
                <a:solidFill>
                  <a:srgbClr val="FCFFE1"/>
                </a:solidFill>
                <a:latin typeface="Baby Doll" panose="02000500000000000000" pitchFamily="2" charset="0"/>
              </a:rPr>
              <a:t>a.a</a:t>
            </a:r>
            <a:r>
              <a:rPr lang="it-IT" sz="1400" i="1" dirty="0">
                <a:solidFill>
                  <a:srgbClr val="FCFFE1"/>
                </a:solidFill>
                <a:latin typeface="Baby Doll" panose="02000500000000000000" pitchFamily="2" charset="0"/>
              </a:rPr>
              <a:t>. 2021/2022</a:t>
            </a:r>
          </a:p>
        </p:txBody>
      </p:sp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8035143" y="486266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3830424" y="429934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4813526" y="-142207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9745386" y="-68981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456435" y="666632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8387434" y="28405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698381" y="443586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215660" y="-181338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697547" y="-124153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83176" y="290847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465229" y="584926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Sottotitolo 2">
            <a:extLst>
              <a:ext uri="{FF2B5EF4-FFF2-40B4-BE49-F238E27FC236}">
                <a16:creationId xmlns:a16="http://schemas.microsoft.com/office/drawing/2014/main" id="{DD5F1EE4-D203-8165-621E-D3CF8BCE7424}"/>
              </a:ext>
            </a:extLst>
          </p:cNvPr>
          <p:cNvSpPr txBox="1">
            <a:spLocks/>
          </p:cNvSpPr>
          <p:nvPr/>
        </p:nvSpPr>
        <p:spPr>
          <a:xfrm>
            <a:off x="308692" y="171791"/>
            <a:ext cx="2958545" cy="604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800" i="1" dirty="0">
                <a:solidFill>
                  <a:srgbClr val="FCFFE1"/>
                </a:solidFill>
                <a:latin typeface="Baby Doll" panose="02000500000000000000" pitchFamily="2" charset="0"/>
              </a:rPr>
              <a:t>Project </a:t>
            </a:r>
            <a:r>
              <a:rPr lang="it-IT" sz="1800" i="1" dirty="0" err="1">
                <a:solidFill>
                  <a:srgbClr val="FCFFE1"/>
                </a:solidFill>
                <a:latin typeface="Baby Doll" panose="02000500000000000000" pitchFamily="2" charset="0"/>
              </a:rPr>
              <a:t>presentation</a:t>
            </a:r>
            <a:endParaRPr lang="it-IT" sz="1800" i="1" dirty="0">
              <a:solidFill>
                <a:srgbClr val="FCFFE1"/>
              </a:solidFill>
              <a:latin typeface="Baby Doll" panose="02000500000000000000" pitchFamily="2" charset="0"/>
            </a:endParaRPr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229990" y="239686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637004" y="25329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521071" y="2188411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242284" y="2584740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9757560" y="671476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870459" y="1552264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-2302268" y="61168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693826" y="1138551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B8FAB7-C1D3-1BA1-B633-F1F11AD07B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2345" y="4384976"/>
            <a:ext cx="8332586" cy="995501"/>
          </a:xfrm>
          <a:noFill/>
        </p:spPr>
        <p:txBody>
          <a:bodyPr>
            <a:noAutofit/>
            <a:scene3d>
              <a:camera prst="orthographicFront"/>
              <a:lightRig rig="threePt" dir="t"/>
            </a:scene3d>
            <a:sp3d extrusionH="57150" prstMaterial="metal">
              <a:bevelT w="88900" h="38100"/>
              <a:bevelB w="50800" h="82550"/>
            </a:sp3d>
          </a:bodyPr>
          <a:lstStyle/>
          <a:p>
            <a:r>
              <a:rPr lang="it-IT" sz="9600" dirty="0">
                <a:ln w="22225" cap="rnd">
                  <a:noFill/>
                </a:ln>
                <a:gradFill>
                  <a:gsLst>
                    <a:gs pos="0">
                      <a:srgbClr val="FCFFE1"/>
                    </a:gs>
                    <a:gs pos="100000">
                      <a:srgbClr val="EBAC85">
                        <a:lumMod val="91000"/>
                      </a:srgbClr>
                    </a:gs>
                  </a:gsLst>
                  <a:lin ang="5400000" scaled="1"/>
                </a:gradFill>
                <a:effectLst>
                  <a:reflection blurRad="76200" stA="46000" endPos="58000" dist="25400" dir="5400000" sy="-100000" algn="bl" rotWithShape="0"/>
                </a:effectLst>
                <a:latin typeface="Irresponsible Direction" panose="02000500000000000000" pitchFamily="2" charset="0"/>
              </a:rPr>
              <a:t>I AM GROOVE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5879899" y="6093527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1175766" y="6319653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1026325" y="8523902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1360531" y="8008359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202464" y="6853588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5831403" y="7231117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5655228" y="6697458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4945504" y="6389192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1668689" y="5598906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4674" y="1039440"/>
            <a:ext cx="3920782" cy="891393"/>
          </a:xfrm>
        </p:spPr>
        <p:txBody>
          <a:bodyPr>
            <a:normAutofit/>
          </a:bodyPr>
          <a:lstStyle/>
          <a:p>
            <a:pPr algn="r"/>
            <a:r>
              <a:rPr lang="it-IT" sz="2000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Advanced Coding Tools </a:t>
            </a:r>
          </a:p>
          <a:p>
            <a:pPr algn="r"/>
            <a:r>
              <a:rPr lang="it-IT" sz="2000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And </a:t>
            </a:r>
            <a:r>
              <a:rPr lang="it-IT" sz="2000" dirty="0" err="1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Methodologies</a:t>
            </a:r>
            <a:endParaRPr lang="it-IT" sz="2000" dirty="0">
              <a:gradFill>
                <a:gsLst>
                  <a:gs pos="43000">
                    <a:srgbClr val="FCFFE1"/>
                  </a:gs>
                  <a:gs pos="100000">
                    <a:srgbClr val="FCFFE1"/>
                  </a:gs>
                  <a:gs pos="100000">
                    <a:srgbClr val="FDF2DF"/>
                  </a:gs>
                </a:gsLst>
                <a:lin ang="16200000" scaled="0"/>
              </a:gradFill>
              <a:latin typeface="Personal Services" panose="02000500000000000000" pitchFamily="2" charset="0"/>
            </a:endParaRPr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8399489" y="7208123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8753979" y="6678102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342977" y="5945188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364013" y="3380432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442004" y="3056289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103214" y="4448087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31694" y="5062725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575875" y="5044142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C372829-3CA6-3723-AA81-D9D6E240724F}"/>
              </a:ext>
            </a:extLst>
          </p:cNvPr>
          <p:cNvSpPr txBox="1"/>
          <p:nvPr/>
        </p:nvSpPr>
        <p:spPr>
          <a:xfrm>
            <a:off x="9296066" y="5329904"/>
            <a:ext cx="25715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Armando </a:t>
            </a:r>
            <a:r>
              <a:rPr lang="it-IT" dirty="0" err="1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Boemio</a:t>
            </a:r>
            <a:endParaRPr lang="it-IT" dirty="0">
              <a:gradFill>
                <a:gsLst>
                  <a:gs pos="43000">
                    <a:srgbClr val="FCFFE1"/>
                  </a:gs>
                  <a:gs pos="100000">
                    <a:srgbClr val="FCFFE1"/>
                  </a:gs>
                  <a:gs pos="100000">
                    <a:srgbClr val="FDF2DF"/>
                  </a:gs>
                </a:gsLst>
                <a:lin ang="16200000" scaled="0"/>
              </a:gradFill>
              <a:effectLst/>
              <a:latin typeface="Personal Services" panose="02000500000000000000" pitchFamily="2" charset="0"/>
            </a:endParaRPr>
          </a:p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Filippo Gualtieri</a:t>
            </a:r>
          </a:p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Gabriele Maucione</a:t>
            </a:r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5089361" y="3544710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9704539" y="4695585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8272438" y="5122530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81DA441-0AAC-99A1-5ED9-AF45C71C6B4F}"/>
              </a:ext>
            </a:extLst>
          </p:cNvPr>
          <p:cNvSpPr/>
          <p:nvPr/>
        </p:nvSpPr>
        <p:spPr>
          <a:xfrm>
            <a:off x="5075503" y="1268744"/>
            <a:ext cx="4644161" cy="5057406"/>
          </a:xfrm>
          <a:prstGeom prst="ellipse">
            <a:avLst/>
          </a:prstGeom>
          <a:gradFill>
            <a:gsLst>
              <a:gs pos="0">
                <a:srgbClr val="FFC000">
                  <a:alpha val="21000"/>
                </a:srgbClr>
              </a:gs>
              <a:gs pos="100000">
                <a:srgbClr val="F8DCAE">
                  <a:alpha val="9000"/>
                </a:srgbClr>
              </a:gs>
            </a:gsLst>
            <a:lin ang="16200000" scaled="0"/>
          </a:gradFill>
          <a:ln>
            <a:noFill/>
          </a:ln>
          <a:effectLst>
            <a:softEdge rad="990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F8AE798-BC74-8D48-C374-7CE24EDD54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531" y="2343672"/>
            <a:ext cx="2734784" cy="2734784"/>
          </a:xfrm>
          <a:prstGeom prst="rect">
            <a:avLst/>
          </a:prstGeom>
          <a:effectLst>
            <a:reflection blurRad="38100" stA="50000" endA="300" endPos="58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29360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10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284677" y="1290904"/>
            <a:ext cx="1810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4975860" y="3498992"/>
            <a:ext cx="5949591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2915920" y="3256558"/>
            <a:ext cx="2614541" cy="3276337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Odd signatures available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2/4 to 7/4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Dropdown component for the selection</a:t>
            </a:r>
          </a:p>
          <a:p>
            <a:pPr algn="r"/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8351A17-C5BB-FEF6-10F3-F54BC30F9603}"/>
              </a:ext>
            </a:extLst>
          </p:cNvPr>
          <p:cNvSpPr/>
          <p:nvPr/>
        </p:nvSpPr>
        <p:spPr>
          <a:xfrm>
            <a:off x="518457" y="3558929"/>
            <a:ext cx="3098701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638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11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284677" y="1290904"/>
            <a:ext cx="1810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Apm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4975860" y="4524896"/>
            <a:ext cx="5949591" cy="164569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4975860" y="3256559"/>
            <a:ext cx="5949591" cy="1996162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Automatic Pattern Modulation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1 to 4 measure periodicity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Controlled with a step slider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Introduces surprise </a:t>
            </a:r>
          </a:p>
          <a:p>
            <a:pPr algn="r"/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8351A17-C5BB-FEF6-10F3-F54BC30F9603}"/>
              </a:ext>
            </a:extLst>
          </p:cNvPr>
          <p:cNvSpPr/>
          <p:nvPr/>
        </p:nvSpPr>
        <p:spPr>
          <a:xfrm>
            <a:off x="518457" y="3558929"/>
            <a:ext cx="5028903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2954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12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8927833" y="1290904"/>
            <a:ext cx="2167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complexity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Determines the complexity of the pattern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Influences the metric subdivision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Ranges continuously from 1 to 100 </a:t>
            </a:r>
          </a:p>
          <a:p>
            <a:pPr algn="r"/>
            <a:endParaRPr lang="it-IT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05FEF899-450D-7921-5913-3D085D2CFC1C}"/>
              </a:ext>
            </a:extLst>
          </p:cNvPr>
          <p:cNvGrpSpPr/>
          <p:nvPr/>
        </p:nvGrpSpPr>
        <p:grpSpPr>
          <a:xfrm>
            <a:off x="518457" y="3558929"/>
            <a:ext cx="10458657" cy="2671593"/>
            <a:chOff x="518457" y="3558929"/>
            <a:chExt cx="10458657" cy="2671593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939C5028-9C83-41F7-B80D-6AEDAB79475B}"/>
                </a:ext>
              </a:extLst>
            </p:cNvPr>
            <p:cNvGrpSpPr/>
            <p:nvPr/>
          </p:nvGrpSpPr>
          <p:grpSpPr>
            <a:xfrm>
              <a:off x="633470" y="3589443"/>
              <a:ext cx="10156450" cy="2581142"/>
              <a:chOff x="975360" y="3737305"/>
              <a:chExt cx="9540240" cy="2350979"/>
            </a:xfrm>
          </p:grpSpPr>
          <p:sp>
            <p:nvSpPr>
              <p:cNvPr id="28" name="Rettangolo con angoli arrotondati 27">
                <a:extLst>
                  <a:ext uri="{FF2B5EF4-FFF2-40B4-BE49-F238E27FC236}">
                    <a16:creationId xmlns:a16="http://schemas.microsoft.com/office/drawing/2014/main" id="{639C6A25-CCBF-A1A4-75B1-67761E2211E2}"/>
                  </a:ext>
                </a:extLst>
              </p:cNvPr>
              <p:cNvSpPr/>
              <p:nvPr/>
            </p:nvSpPr>
            <p:spPr>
              <a:xfrm>
                <a:off x="975360" y="3737305"/>
                <a:ext cx="9540240" cy="2350979"/>
              </a:xfrm>
              <a:prstGeom prst="roundRect">
                <a:avLst/>
              </a:prstGeom>
              <a:gradFill flip="none" rotWithShape="1">
                <a:gsLst>
                  <a:gs pos="0">
                    <a:srgbClr val="92D050">
                      <a:alpha val="38000"/>
                    </a:srgbClr>
                  </a:gs>
                  <a:gs pos="100000">
                    <a:srgbClr val="FFFF00">
                      <a:alpha val="18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651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20" name="Immagine 19" descr="Immagine che contiene testo, tramonto, immagine&#10;&#10;Descrizione generata automaticamente">
                <a:extLst>
                  <a:ext uri="{FF2B5EF4-FFF2-40B4-BE49-F238E27FC236}">
                    <a16:creationId xmlns:a16="http://schemas.microsoft.com/office/drawing/2014/main" id="{24962D98-B519-69FE-2DE7-556537B041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9195" y="4953755"/>
                <a:ext cx="5068007" cy="952633"/>
              </a:xfrm>
              <a:prstGeom prst="rect">
                <a:avLst/>
              </a:prstGeom>
            </p:spPr>
          </p:pic>
          <p:pic>
            <p:nvPicPr>
              <p:cNvPr id="22" name="Immagine 21" descr="Immagine che contiene testo, tramonto, immagine, vicino&#10;&#10;Descrizione generata automaticamente">
                <a:extLst>
                  <a:ext uri="{FF2B5EF4-FFF2-40B4-BE49-F238E27FC236}">
                    <a16:creationId xmlns:a16="http://schemas.microsoft.com/office/drawing/2014/main" id="{EDE94595-B54C-528B-4FEE-63CC1C0F15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13011" y="3921168"/>
                <a:ext cx="5020376" cy="981212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9B7EB4E6-E250-55D8-C12C-9C75C8760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1197" y="3921168"/>
                <a:ext cx="2305372" cy="2010056"/>
              </a:xfrm>
              <a:prstGeom prst="rect">
                <a:avLst/>
              </a:prstGeom>
            </p:spPr>
          </p:pic>
          <p:pic>
            <p:nvPicPr>
              <p:cNvPr id="26" name="Immagine 25">
                <a:extLst>
                  <a:ext uri="{FF2B5EF4-FFF2-40B4-BE49-F238E27FC236}">
                    <a16:creationId xmlns:a16="http://schemas.microsoft.com/office/drawing/2014/main" id="{A1858ABC-6E22-86BE-F0BB-4CBF7B2888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62522" y="3897352"/>
                <a:ext cx="1838582" cy="2010056"/>
              </a:xfrm>
              <a:prstGeom prst="rect">
                <a:avLst/>
              </a:prstGeom>
            </p:spPr>
          </p:pic>
        </p:grp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651E391-9BD0-1648-0015-9212897578AC}"/>
                </a:ext>
              </a:extLst>
            </p:cNvPr>
            <p:cNvSpPr/>
            <p:nvPr/>
          </p:nvSpPr>
          <p:spPr>
            <a:xfrm>
              <a:off x="5027523" y="3588141"/>
              <a:ext cx="5949591" cy="1645690"/>
            </a:xfrm>
            <a:prstGeom prst="roundRect">
              <a:avLst/>
            </a:prstGeom>
            <a:solidFill>
              <a:schemeClr val="tx1">
                <a:alpha val="29000"/>
              </a:schemeClr>
            </a:solidFill>
            <a:effectLst>
              <a:softEdge rad="279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Rettangolo con angoli arrotondati 9">
              <a:extLst>
                <a:ext uri="{FF2B5EF4-FFF2-40B4-BE49-F238E27FC236}">
                  <a16:creationId xmlns:a16="http://schemas.microsoft.com/office/drawing/2014/main" id="{F8351A17-C5BB-FEF6-10F3-F54BC30F9603}"/>
                </a:ext>
              </a:extLst>
            </p:cNvPr>
            <p:cNvSpPr/>
            <p:nvPr/>
          </p:nvSpPr>
          <p:spPr>
            <a:xfrm>
              <a:off x="518457" y="3558929"/>
              <a:ext cx="5028903" cy="2671593"/>
            </a:xfrm>
            <a:prstGeom prst="roundRect">
              <a:avLst/>
            </a:prstGeom>
            <a:solidFill>
              <a:schemeClr val="tx1">
                <a:alpha val="29000"/>
              </a:schemeClr>
            </a:solidFill>
            <a:effectLst>
              <a:softEdge rad="279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84A32FCC-2FC0-83E1-6431-0285915B32E8}"/>
                </a:ext>
              </a:extLst>
            </p:cNvPr>
            <p:cNvSpPr/>
            <p:nvPr/>
          </p:nvSpPr>
          <p:spPr>
            <a:xfrm>
              <a:off x="4724400" y="4388023"/>
              <a:ext cx="6068689" cy="1842499"/>
            </a:xfrm>
            <a:prstGeom prst="roundRect">
              <a:avLst/>
            </a:prstGeom>
            <a:solidFill>
              <a:srgbClr val="FCFFE1">
                <a:alpha val="9000"/>
              </a:srgbClr>
            </a:solidFill>
            <a:effectLst>
              <a:softEdge rad="406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4257281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7621884" y="4821153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04D87CE-559A-61AC-63C3-811DB7AF0CFC}"/>
              </a:ext>
            </a:extLst>
          </p:cNvPr>
          <p:cNvSpPr/>
          <p:nvPr/>
        </p:nvSpPr>
        <p:spPr>
          <a:xfrm rot="451510">
            <a:off x="11709922" y="-417413"/>
            <a:ext cx="1545072" cy="1566515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00B0F0"/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75790219-5AE0-B206-5D01-DE4C7C25A14A}"/>
              </a:ext>
            </a:extLst>
          </p:cNvPr>
          <p:cNvSpPr/>
          <p:nvPr/>
        </p:nvSpPr>
        <p:spPr>
          <a:xfrm rot="18135198">
            <a:off x="11246365" y="-1406495"/>
            <a:ext cx="1956249" cy="1929634"/>
          </a:xfrm>
          <a:prstGeom prst="ellipse">
            <a:avLst/>
          </a:prstGeom>
          <a:solidFill>
            <a:schemeClr val="accent5">
              <a:lumMod val="20000"/>
              <a:lumOff val="80000"/>
              <a:alpha val="1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13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3091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9E7CA964-1E91-CF94-8ABF-8B4E23FBD17D}"/>
              </a:ext>
            </a:extLst>
          </p:cNvPr>
          <p:cNvSpPr/>
          <p:nvPr/>
        </p:nvSpPr>
        <p:spPr>
          <a:xfrm>
            <a:off x="1903792" y="417191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metronome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BE0DD7D9-9D61-D3EC-F4CC-BFA05B9C1940}"/>
              </a:ext>
            </a:extLst>
          </p:cNvPr>
          <p:cNvSpPr/>
          <p:nvPr/>
        </p:nvSpPr>
        <p:spPr>
          <a:xfrm>
            <a:off x="2836019" y="4952699"/>
            <a:ext cx="1374187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measure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AD31595-21FB-786F-3C65-AB958AA38C83}"/>
              </a:ext>
            </a:extLst>
          </p:cNvPr>
          <p:cNvSpPr/>
          <p:nvPr/>
        </p:nvSpPr>
        <p:spPr>
          <a:xfrm>
            <a:off x="4386142" y="5436818"/>
            <a:ext cx="177478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complexity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B1E5384A-8DDC-CE1D-B64B-A5AD2AC1A785}"/>
              </a:ext>
            </a:extLst>
          </p:cNvPr>
          <p:cNvSpPr/>
          <p:nvPr/>
        </p:nvSpPr>
        <p:spPr>
          <a:xfrm>
            <a:off x="6404086" y="5196504"/>
            <a:ext cx="87236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apm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9A4EEA75-DFAB-C503-4EE2-FAD7C58765EB}"/>
              </a:ext>
            </a:extLst>
          </p:cNvPr>
          <p:cNvSpPr/>
          <p:nvPr/>
        </p:nvSpPr>
        <p:spPr>
          <a:xfrm>
            <a:off x="9435604" y="384964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Sound </a:t>
            </a:r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channel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71E3461A-24BB-FFF6-B455-EC30428D4A8F}"/>
              </a:ext>
            </a:extLst>
          </p:cNvPr>
          <p:cNvSpPr/>
          <p:nvPr/>
        </p:nvSpPr>
        <p:spPr>
          <a:xfrm>
            <a:off x="9435604" y="3849650"/>
            <a:ext cx="1864454" cy="725866"/>
          </a:xfrm>
          <a:prstGeom prst="roundRect">
            <a:avLst/>
          </a:prstGeom>
          <a:gradFill>
            <a:gsLst>
              <a:gs pos="2000">
                <a:srgbClr val="FFFF00">
                  <a:alpha val="29000"/>
                </a:srgbClr>
              </a:gs>
              <a:gs pos="12000">
                <a:srgbClr val="A3D744">
                  <a:alpha val="0"/>
                </a:srgbClr>
              </a:gs>
              <a:gs pos="0">
                <a:srgbClr val="92D050">
                  <a:alpha val="52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EE54AFA2-11F7-BE91-6FF3-6BB4EAAF91E6}"/>
              </a:ext>
            </a:extLst>
          </p:cNvPr>
          <p:cNvSpPr/>
          <p:nvPr/>
        </p:nvSpPr>
        <p:spPr>
          <a:xfrm>
            <a:off x="8354806" y="4998171"/>
            <a:ext cx="1503501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Sound control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8D5C1CDF-9EEE-51DD-A4EF-03BBE84AB1F1}"/>
              </a:ext>
            </a:extLst>
          </p:cNvPr>
          <p:cNvSpPr/>
          <p:nvPr/>
        </p:nvSpPr>
        <p:spPr>
          <a:xfrm>
            <a:off x="10665669" y="5263321"/>
            <a:ext cx="883556" cy="45720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cell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9E2C54C2-F5E0-B563-7F15-C073EC98A12C}"/>
              </a:ext>
            </a:extLst>
          </p:cNvPr>
          <p:cNvSpPr/>
          <p:nvPr/>
        </p:nvSpPr>
        <p:spPr>
          <a:xfrm>
            <a:off x="10665669" y="5261328"/>
            <a:ext cx="883556" cy="524792"/>
          </a:xfrm>
          <a:prstGeom prst="roundRect">
            <a:avLst/>
          </a:prstGeom>
          <a:gradFill>
            <a:gsLst>
              <a:gs pos="6000">
                <a:srgbClr val="FFFF00">
                  <a:alpha val="40000"/>
                </a:srgbClr>
              </a:gs>
              <a:gs pos="14000">
                <a:srgbClr val="A0D645">
                  <a:alpha val="0"/>
                </a:srgbClr>
              </a:gs>
              <a:gs pos="0">
                <a:srgbClr val="92D050">
                  <a:alpha val="45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D5EB11EC-437B-8F0D-11E4-C09F2EE2A888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0E1BB-94DB-D1A8-8E37-D5E0029B51CF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69810A66-979F-E363-858F-EA1CCA0F6B3F}"/>
              </a:ext>
            </a:extLst>
          </p:cNvPr>
          <p:cNvCxnSpPr>
            <a:cxnSpLocks/>
          </p:cNvCxnSpPr>
          <p:nvPr/>
        </p:nvCxnSpPr>
        <p:spPr>
          <a:xfrm>
            <a:off x="10367831" y="3426994"/>
            <a:ext cx="0" cy="430232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EB762511-85B4-B946-7F6B-51CE5263F7FF}"/>
              </a:ext>
            </a:extLst>
          </p:cNvPr>
          <p:cNvCxnSpPr>
            <a:cxnSpLocks/>
          </p:cNvCxnSpPr>
          <p:nvPr/>
        </p:nvCxnSpPr>
        <p:spPr>
          <a:xfrm>
            <a:off x="10665669" y="4575516"/>
            <a:ext cx="441778" cy="6838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A9E9307-3C58-F876-4A01-7F7E2B2928B2}"/>
              </a:ext>
            </a:extLst>
          </p:cNvPr>
          <p:cNvCxnSpPr>
            <a:cxnSpLocks/>
          </p:cNvCxnSpPr>
          <p:nvPr/>
        </p:nvCxnSpPr>
        <p:spPr>
          <a:xfrm flipH="1">
            <a:off x="9471393" y="4588079"/>
            <a:ext cx="569706" cy="405834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60A6408B-5868-4A95-D162-B96D94D028B9}"/>
              </a:ext>
            </a:extLst>
          </p:cNvPr>
          <p:cNvCxnSpPr>
            <a:cxnSpLocks/>
          </p:cNvCxnSpPr>
          <p:nvPr/>
        </p:nvCxnSpPr>
        <p:spPr>
          <a:xfrm flipV="1">
            <a:off x="3365284" y="3403861"/>
            <a:ext cx="2908194" cy="76805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C58A233C-E887-C13B-C821-C341173C4A0A}"/>
              </a:ext>
            </a:extLst>
          </p:cNvPr>
          <p:cNvCxnSpPr>
            <a:cxnSpLocks/>
          </p:cNvCxnSpPr>
          <p:nvPr/>
        </p:nvCxnSpPr>
        <p:spPr>
          <a:xfrm flipV="1">
            <a:off x="3932606" y="3403861"/>
            <a:ext cx="2572366" cy="1542477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6F8F7251-558A-3058-EF37-F26ED41B10CE}"/>
              </a:ext>
            </a:extLst>
          </p:cNvPr>
          <p:cNvCxnSpPr>
            <a:cxnSpLocks/>
          </p:cNvCxnSpPr>
          <p:nvPr/>
        </p:nvCxnSpPr>
        <p:spPr>
          <a:xfrm flipV="1">
            <a:off x="5503054" y="3397500"/>
            <a:ext cx="1144602" cy="20393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BC717E38-740E-8ABC-60D8-1CF7F4BF69B5}"/>
              </a:ext>
            </a:extLst>
          </p:cNvPr>
          <p:cNvCxnSpPr>
            <a:cxnSpLocks/>
          </p:cNvCxnSpPr>
          <p:nvPr/>
        </p:nvCxnSpPr>
        <p:spPr>
          <a:xfrm flipH="1" flipV="1">
            <a:off x="6840267" y="3403861"/>
            <a:ext cx="88663" cy="1792643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e 6">
            <a:extLst>
              <a:ext uri="{FF2B5EF4-FFF2-40B4-BE49-F238E27FC236}">
                <a16:creationId xmlns:a16="http://schemas.microsoft.com/office/drawing/2014/main" id="{6C359715-F184-E7BB-FEFC-6B834668D174}"/>
              </a:ext>
            </a:extLst>
          </p:cNvPr>
          <p:cNvSpPr/>
          <p:nvPr/>
        </p:nvSpPr>
        <p:spPr>
          <a:xfrm rot="18135198">
            <a:off x="907035" y="6268753"/>
            <a:ext cx="1545072" cy="1566515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B629F388-F28F-8D76-1DAA-B2D7E81322BF}"/>
              </a:ext>
            </a:extLst>
          </p:cNvPr>
          <p:cNvSpPr/>
          <p:nvPr/>
        </p:nvSpPr>
        <p:spPr>
          <a:xfrm>
            <a:off x="10665669" y="5259334"/>
            <a:ext cx="883556" cy="586403"/>
          </a:xfrm>
          <a:prstGeom prst="roundRect">
            <a:avLst/>
          </a:prstGeom>
          <a:gradFill>
            <a:gsLst>
              <a:gs pos="6000">
                <a:srgbClr val="FFFF00">
                  <a:alpha val="40000"/>
                </a:srgbClr>
              </a:gs>
              <a:gs pos="14000">
                <a:srgbClr val="A0D645">
                  <a:alpha val="0"/>
                </a:srgbClr>
              </a:gs>
              <a:gs pos="0">
                <a:srgbClr val="92D050">
                  <a:alpha val="45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64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5" grpId="0" animBg="1"/>
      <p:bldP spid="26" grpId="0" animBg="1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A7102AF-D089-0DF0-7167-B44951573174}"/>
              </a:ext>
            </a:extLst>
          </p:cNvPr>
          <p:cNvGrpSpPr/>
          <p:nvPr/>
        </p:nvGrpSpPr>
        <p:grpSpPr>
          <a:xfrm>
            <a:off x="4141518" y="1947336"/>
            <a:ext cx="7526216" cy="4246721"/>
            <a:chOff x="656492" y="1922585"/>
            <a:chExt cx="7526216" cy="4246721"/>
          </a:xfrm>
        </p:grpSpPr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0E892E16-DF11-BA3A-62C8-6BDF2C791A27}"/>
                </a:ext>
              </a:extLst>
            </p:cNvPr>
            <p:cNvSpPr/>
            <p:nvPr/>
          </p:nvSpPr>
          <p:spPr>
            <a:xfrm>
              <a:off x="656492" y="1922585"/>
              <a:ext cx="7526216" cy="4246721"/>
            </a:xfrm>
            <a:prstGeom prst="roundRect">
              <a:avLst/>
            </a:prstGeom>
            <a:solidFill>
              <a:srgbClr val="FFFF00">
                <a:alpha val="24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33482B91-F08C-410D-3FBA-9908C8D30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4020" y="2352161"/>
              <a:ext cx="6888480" cy="3505502"/>
            </a:xfrm>
            <a:prstGeom prst="rect">
              <a:avLst/>
            </a:prstGeom>
          </p:spPr>
        </p:pic>
      </p:grp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DB0132F-4C56-C236-097C-07ECA27B1BD3}"/>
              </a:ext>
            </a:extLst>
          </p:cNvPr>
          <p:cNvSpPr txBox="1"/>
          <p:nvPr/>
        </p:nvSpPr>
        <p:spPr>
          <a:xfrm>
            <a:off x="620989" y="2637703"/>
            <a:ext cx="344241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information 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the backend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Four channels, each for a different sound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 pattern and Play buttons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920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7922562" y="2226599"/>
            <a:ext cx="3022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606800" y="2879633"/>
            <a:ext cx="733851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Represents a single row of the pattern grid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Associated with a specific instrument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SoundControl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handles the instrument selection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9366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4312810" y="2226599"/>
            <a:ext cx="66325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- </a:t>
            </a:r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soundcontrol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223501" y="2879633"/>
            <a:ext cx="7721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Default sounds of kick, snare, hi hat and cowbell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User can record his own sounds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Switch between Default and User sound</a:t>
            </a:r>
          </a:p>
          <a:p>
            <a:pPr algn="r"/>
            <a:endParaRPr lang="it-IT" dirty="0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BA632A8A-4474-0D0B-8B17-5AC956B2C89D}"/>
              </a:ext>
            </a:extLst>
          </p:cNvPr>
          <p:cNvSpPr/>
          <p:nvPr/>
        </p:nvSpPr>
        <p:spPr>
          <a:xfrm>
            <a:off x="3223501" y="4263525"/>
            <a:ext cx="6724150" cy="156828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69B0471-0932-7A9F-12A7-69A2AAE0CA75}"/>
              </a:ext>
            </a:extLst>
          </p:cNvPr>
          <p:cNvSpPr/>
          <p:nvPr/>
        </p:nvSpPr>
        <p:spPr>
          <a:xfrm>
            <a:off x="577171" y="4162603"/>
            <a:ext cx="3309030" cy="1832778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1856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17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6563360" y="2226599"/>
            <a:ext cx="4381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- cells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097160" y="2879633"/>
            <a:ext cx="78481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Number of cells depends on the generated pattern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Single cell is associated with the </a:t>
            </a:r>
            <a:r>
              <a:rPr lang="en-US" sz="2400" i="1" dirty="0" err="1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tatum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Active/inactive state change on click</a:t>
            </a:r>
          </a:p>
          <a:p>
            <a:pPr algn="r"/>
            <a:endParaRPr lang="it-IT" dirty="0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BA632A8A-4474-0D0B-8B17-5AC956B2C89D}"/>
              </a:ext>
            </a:extLst>
          </p:cNvPr>
          <p:cNvSpPr/>
          <p:nvPr/>
        </p:nvSpPr>
        <p:spPr>
          <a:xfrm>
            <a:off x="650241" y="4263524"/>
            <a:ext cx="2997200" cy="156828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69B0471-0932-7A9F-12A7-69A2AAE0CA75}"/>
              </a:ext>
            </a:extLst>
          </p:cNvPr>
          <p:cNvSpPr/>
          <p:nvPr/>
        </p:nvSpPr>
        <p:spPr>
          <a:xfrm>
            <a:off x="3005097" y="3996088"/>
            <a:ext cx="6942554" cy="1832778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68026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e 16">
            <a:extLst>
              <a:ext uri="{FF2B5EF4-FFF2-40B4-BE49-F238E27FC236}">
                <a16:creationId xmlns:a16="http://schemas.microsoft.com/office/drawing/2014/main" id="{9213869A-7103-7558-3882-82F3630E51AB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339F831-05F6-E8C1-117D-ADA320C04F01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D7611DDB-535F-FE76-F98F-427F0F9F9C62}"/>
              </a:ext>
            </a:extLst>
          </p:cNvPr>
          <p:cNvSpPr/>
          <p:nvPr/>
        </p:nvSpPr>
        <p:spPr>
          <a:xfrm rot="526217">
            <a:off x="-1229554" y="-761101"/>
            <a:ext cx="5842920" cy="36928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7574FEBB-7701-02C9-0EE3-0F0D18AA33D7}"/>
              </a:ext>
            </a:extLst>
          </p:cNvPr>
          <p:cNvSpPr/>
          <p:nvPr/>
        </p:nvSpPr>
        <p:spPr>
          <a:xfrm rot="711054">
            <a:off x="-796950" y="-707233"/>
            <a:ext cx="5124371" cy="3171407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18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5054627-63B6-2158-FC04-E5600308D895}"/>
              </a:ext>
            </a:extLst>
          </p:cNvPr>
          <p:cNvSpPr txBox="1"/>
          <p:nvPr/>
        </p:nvSpPr>
        <p:spPr>
          <a:xfrm>
            <a:off x="3576577" y="2668002"/>
            <a:ext cx="80400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state from the frontend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control panel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Generates a pattern based on the current state at every call of APM or Generate button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Sends back to the frontend the generated pattern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performance panel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</a:t>
            </a:r>
          </a:p>
          <a:p>
            <a:pPr algn="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FA0028F-716D-C345-3AD8-3E4EA06EC3D6}"/>
              </a:ext>
            </a:extLst>
          </p:cNvPr>
          <p:cNvSpPr txBox="1"/>
          <p:nvPr/>
        </p:nvSpPr>
        <p:spPr>
          <a:xfrm>
            <a:off x="896950" y="4935097"/>
            <a:ext cx="7721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recorded audios from the frontend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Trims the audios and saves them locally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Audio processing with </a:t>
            </a:r>
            <a:r>
              <a:rPr lang="en-US" sz="2400" dirty="0" err="1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librosa</a:t>
            </a:r>
            <a:endParaRPr lang="en-US" sz="2400" dirty="0">
              <a:solidFill>
                <a:srgbClr val="FCFFE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DE1DBA55-8FC0-B961-AD7D-9EC63CBA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F8CBA0E3-F684-E593-F4E0-81C40A6E4CE3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9395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30D91EE9-F7AC-D5FA-2D9F-5921FA57109E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AC8D756-97AC-973A-A3DE-58E5DF83CEBE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 rot="526217">
            <a:off x="-1351551" y="-692478"/>
            <a:ext cx="6767204" cy="400756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 rot="711054">
            <a:off x="-933750" y="-605208"/>
            <a:ext cx="6151585" cy="3495271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19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B7599226-24C3-B7E4-FC98-1FA213FAF0CE}"/>
              </a:ext>
            </a:extLst>
          </p:cNvPr>
          <p:cNvSpPr txBox="1">
            <a:spLocks/>
          </p:cNvSpPr>
          <p:nvPr/>
        </p:nvSpPr>
        <p:spPr>
          <a:xfrm>
            <a:off x="505988" y="1203112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Pattern generation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E579BC-852D-F638-BCCD-8F37329116EB}"/>
              </a:ext>
            </a:extLst>
          </p:cNvPr>
          <p:cNvSpPr txBox="1"/>
          <p:nvPr/>
        </p:nvSpPr>
        <p:spPr>
          <a:xfrm>
            <a:off x="3540792" y="2996568"/>
            <a:ext cx="80400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Complexity sets the metric quantum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 and Complexity set the number of cells</a:t>
            </a:r>
          </a:p>
          <a:p>
            <a:pPr algn="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A5889A-FEC5-A620-EFB9-512ADCB52798}"/>
              </a:ext>
            </a:extLst>
          </p:cNvPr>
          <p:cNvSpPr txBox="1"/>
          <p:nvPr/>
        </p:nvSpPr>
        <p:spPr>
          <a:xfrm>
            <a:off x="888783" y="4237540"/>
            <a:ext cx="772181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Generated as a string of </a:t>
            </a: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booleans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Probability based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Kick and snare follow custom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Hi-hat and cowbell rely on Markov chain approach</a:t>
            </a:r>
          </a:p>
          <a:p>
            <a:pPr algn="r"/>
            <a:endParaRPr lang="it-IT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AFB3EB8-9D7D-2722-2234-B725C1707E7F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5425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e 14">
            <a:extLst>
              <a:ext uri="{FF2B5EF4-FFF2-40B4-BE49-F238E27FC236}">
                <a16:creationId xmlns:a16="http://schemas.microsoft.com/office/drawing/2014/main" id="{65D3BEF6-543F-0CAA-96F8-EF2EA9600613}"/>
              </a:ext>
            </a:extLst>
          </p:cNvPr>
          <p:cNvSpPr/>
          <p:nvPr/>
        </p:nvSpPr>
        <p:spPr>
          <a:xfrm>
            <a:off x="-940921" y="-1413529"/>
            <a:ext cx="4813248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59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452A8E78-0BE8-C9DE-B5ED-D8B770DB358E}"/>
              </a:ext>
            </a:extLst>
          </p:cNvPr>
          <p:cNvSpPr/>
          <p:nvPr/>
        </p:nvSpPr>
        <p:spPr>
          <a:xfrm>
            <a:off x="5184949" y="3738208"/>
            <a:ext cx="6371023" cy="3024185"/>
          </a:xfrm>
          <a:prstGeom prst="ellipse">
            <a:avLst/>
          </a:prstGeom>
          <a:gradFill>
            <a:gsLst>
              <a:gs pos="0">
                <a:srgbClr val="FCFFE1">
                  <a:alpha val="31000"/>
                </a:srgbClr>
              </a:gs>
              <a:gs pos="100000">
                <a:srgbClr val="FFC000">
                  <a:alpha val="35000"/>
                </a:srgbClr>
              </a:gs>
            </a:gsLst>
            <a:lin ang="5400000" scaled="1"/>
          </a:gradFill>
          <a:ln>
            <a:noFill/>
          </a:ln>
          <a:effectLst>
            <a:softEdge rad="711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CDF2914B-4DCE-9E9E-7060-A37697F96FB4}"/>
              </a:ext>
            </a:extLst>
          </p:cNvPr>
          <p:cNvSpPr/>
          <p:nvPr/>
        </p:nvSpPr>
        <p:spPr>
          <a:xfrm>
            <a:off x="-1949647" y="-1605610"/>
            <a:ext cx="5989872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80481" y="389926"/>
            <a:ext cx="5508656" cy="1325563"/>
          </a:xfrm>
          <a:effectLst>
            <a:glow>
              <a:schemeClr val="accent1"/>
            </a:glow>
            <a:softEdge rad="0"/>
          </a:effectLst>
        </p:spPr>
        <p:txBody>
          <a:bodyPr>
            <a:normAutofit/>
          </a:bodyPr>
          <a:lstStyle/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CONCEPT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807BAAF-2AE2-136D-0BD8-973C8A7B9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289" y="2192640"/>
            <a:ext cx="10510684" cy="106841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r">
              <a:buNone/>
            </a:pPr>
            <a:r>
              <a:rPr lang="en-US" sz="3600" dirty="0">
                <a:solidFill>
                  <a:srgbClr val="F8DEAE"/>
                </a:solidFill>
                <a:latin typeface="Personal Services" panose="02000500000000000000" pitchFamily="2" charset="0"/>
              </a:rPr>
              <a:t>I AM GROOVE</a:t>
            </a:r>
            <a:r>
              <a:rPr lang="en-US" sz="3600" i="1" dirty="0">
                <a:solidFill>
                  <a:srgbClr val="F8DEAE"/>
                </a:solidFill>
                <a:latin typeface="Personal Services" panose="02000500000000000000" pitchFamily="2" charset="0"/>
              </a:rPr>
              <a:t> </a:t>
            </a:r>
            <a:r>
              <a:rPr lang="en-US" sz="3600" dirty="0">
                <a:solidFill>
                  <a:srgbClr val="FCFFE1"/>
                </a:solidFill>
                <a:latin typeface="Personal Services" panose="02000500000000000000" pitchFamily="2" charset="0"/>
              </a:rPr>
              <a:t>is an automated</a:t>
            </a:r>
          </a:p>
          <a:p>
            <a:pPr marL="0" indent="0" algn="r">
              <a:buNone/>
            </a:pPr>
            <a:r>
              <a:rPr lang="en-US" sz="3600" dirty="0">
                <a:solidFill>
                  <a:srgbClr val="FCFFE1"/>
                </a:solidFill>
                <a:latin typeface="Personal Services" panose="02000500000000000000" pitchFamily="2" charset="0"/>
              </a:rPr>
              <a:t> drum machine web application</a:t>
            </a:r>
            <a:endParaRPr lang="en-US" sz="1600" dirty="0">
              <a:solidFill>
                <a:srgbClr val="FCFFE1"/>
              </a:solidFill>
              <a:latin typeface="Century Gothic"/>
            </a:endParaRPr>
          </a:p>
          <a:p>
            <a:pPr marL="0" indent="0" algn="r">
              <a:buNone/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B2801140-04E5-DAE7-1658-C6B532CC9A0C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310AE36-B84F-FFDC-537F-096F294453B8}"/>
              </a:ext>
            </a:extLst>
          </p:cNvPr>
          <p:cNvSpPr txBox="1"/>
          <p:nvPr/>
        </p:nvSpPr>
        <p:spPr>
          <a:xfrm>
            <a:off x="999895" y="3502206"/>
            <a:ext cx="693536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Algorithmically generated patterns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Record your own sounds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Customize your groove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Enhance your creativity</a:t>
            </a:r>
          </a:p>
          <a:p>
            <a:endParaRPr lang="it-IT" dirty="0"/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5ACABD25-5FC9-AFFB-9EF2-8B5223B04A37}"/>
              </a:ext>
            </a:extLst>
          </p:cNvPr>
          <p:cNvGrpSpPr/>
          <p:nvPr/>
        </p:nvGrpSpPr>
        <p:grpSpPr>
          <a:xfrm>
            <a:off x="5643936" y="4351232"/>
            <a:ext cx="5380691" cy="1846659"/>
            <a:chOff x="2907378" y="708499"/>
            <a:chExt cx="8441506" cy="2989000"/>
          </a:xfrm>
        </p:grpSpPr>
        <p:sp>
          <p:nvSpPr>
            <p:cNvPr id="20" name="Ovale 19">
              <a:extLst>
                <a:ext uri="{FF2B5EF4-FFF2-40B4-BE49-F238E27FC236}">
                  <a16:creationId xmlns:a16="http://schemas.microsoft.com/office/drawing/2014/main" id="{8AF36D06-DAA2-4196-F433-22181294EE45}"/>
                </a:ext>
              </a:extLst>
            </p:cNvPr>
            <p:cNvSpPr/>
            <p:nvPr/>
          </p:nvSpPr>
          <p:spPr>
            <a:xfrm>
              <a:off x="5897978" y="965786"/>
              <a:ext cx="2155723" cy="215572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1" name="Immagine 20">
              <a:extLst>
                <a:ext uri="{FF2B5EF4-FFF2-40B4-BE49-F238E27FC236}">
                  <a16:creationId xmlns:a16="http://schemas.microsoft.com/office/drawing/2014/main" id="{679F57D7-D11E-07F0-3070-9D75E2EFA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3619" y="745367"/>
              <a:ext cx="2915265" cy="2915265"/>
            </a:xfrm>
            <a:prstGeom prst="rect">
              <a:avLst/>
            </a:prstGeom>
          </p:spPr>
        </p:pic>
        <p:pic>
          <p:nvPicPr>
            <p:cNvPr id="22" name="Immagine 21">
              <a:extLst>
                <a:ext uri="{FF2B5EF4-FFF2-40B4-BE49-F238E27FC236}">
                  <a16:creationId xmlns:a16="http://schemas.microsoft.com/office/drawing/2014/main" id="{7C195966-74F4-E677-3554-F3F3A6854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7378" y="708499"/>
              <a:ext cx="2989000" cy="2989000"/>
            </a:xfrm>
            <a:prstGeom prst="rect">
              <a:avLst/>
            </a:prstGeom>
          </p:spPr>
        </p:pic>
        <p:pic>
          <p:nvPicPr>
            <p:cNvPr id="23" name="Immagine 22" descr="Immagine che contiene testo, segnale, scuro&#10;&#10;Descrizione generata automaticamente">
              <a:extLst>
                <a:ext uri="{FF2B5EF4-FFF2-40B4-BE49-F238E27FC236}">
                  <a16:creationId xmlns:a16="http://schemas.microsoft.com/office/drawing/2014/main" id="{58662A87-0468-3AFD-54FB-081E53C59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1158" y="1218966"/>
              <a:ext cx="1649361" cy="1649361"/>
            </a:xfrm>
            <a:prstGeom prst="rect">
              <a:avLst/>
            </a:prstGeom>
          </p:spPr>
        </p:pic>
        <p:pic>
          <p:nvPicPr>
            <p:cNvPr id="24" name="Elemento grafico 23" descr="Frecce a zig zag contorno">
              <a:extLst>
                <a:ext uri="{FF2B5EF4-FFF2-40B4-BE49-F238E27FC236}">
                  <a16:creationId xmlns:a16="http://schemas.microsoft.com/office/drawing/2014/main" id="{2D2396CF-EEB6-D37E-8F98-5A0D6F889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184526" y="1750215"/>
              <a:ext cx="586862" cy="586862"/>
            </a:xfrm>
            <a:prstGeom prst="rect">
              <a:avLst/>
            </a:prstGeom>
          </p:spPr>
        </p:pic>
        <p:pic>
          <p:nvPicPr>
            <p:cNvPr id="25" name="Elemento grafico 24" descr="Frecce a zig zag contorno">
              <a:extLst>
                <a:ext uri="{FF2B5EF4-FFF2-40B4-BE49-F238E27FC236}">
                  <a16:creationId xmlns:a16="http://schemas.microsoft.com/office/drawing/2014/main" id="{7595C591-FAE4-C8B4-00FB-3473858FD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116470" y="1769415"/>
              <a:ext cx="586862" cy="586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452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e 53">
            <a:extLst>
              <a:ext uri="{FF2B5EF4-FFF2-40B4-BE49-F238E27FC236}">
                <a16:creationId xmlns:a16="http://schemas.microsoft.com/office/drawing/2014/main" id="{7682D0EE-9574-88F8-6E1E-2DF4FD838C7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8A45A841-148C-3724-F6F7-89C2A79260DB}"/>
              </a:ext>
            </a:extLst>
          </p:cNvPr>
          <p:cNvSpPr/>
          <p:nvPr/>
        </p:nvSpPr>
        <p:spPr>
          <a:xfrm rot="526217">
            <a:off x="-1351551" y="-692478"/>
            <a:ext cx="6767204" cy="400756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97D0F42D-1DDD-8B70-E896-785340372885}"/>
              </a:ext>
            </a:extLst>
          </p:cNvPr>
          <p:cNvSpPr/>
          <p:nvPr/>
        </p:nvSpPr>
        <p:spPr>
          <a:xfrm rot="711054">
            <a:off x="-933750" y="-605208"/>
            <a:ext cx="6151585" cy="3495271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30D91EE9-F7AC-D5FA-2D9F-5921FA57109E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AC8D756-97AC-973A-A3DE-58E5DF83CEBE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2606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20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B7599226-24C3-B7E4-FC98-1FA213FAF0CE}"/>
              </a:ext>
            </a:extLst>
          </p:cNvPr>
          <p:cNvSpPr txBox="1">
            <a:spLocks/>
          </p:cNvSpPr>
          <p:nvPr/>
        </p:nvSpPr>
        <p:spPr>
          <a:xfrm>
            <a:off x="505988" y="1203112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Pattern generation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E579BC-852D-F638-BCCD-8F37329116EB}"/>
              </a:ext>
            </a:extLst>
          </p:cNvPr>
          <p:cNvSpPr txBox="1"/>
          <p:nvPr/>
        </p:nvSpPr>
        <p:spPr>
          <a:xfrm>
            <a:off x="4837245" y="2681031"/>
            <a:ext cx="665828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Commonly generated on beat and upbeats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 probability 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is linked to Complexity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The higher 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, the likelier hits are in unexpected positions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A5889A-FEC5-A620-EFB9-512ADCB52798}"/>
              </a:ext>
            </a:extLst>
          </p:cNvPr>
          <p:cNvSpPr txBox="1"/>
          <p:nvPr/>
        </p:nvSpPr>
        <p:spPr>
          <a:xfrm>
            <a:off x="717721" y="4752083"/>
            <a:ext cx="71689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Markov Chain with 3 states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Silence, A, B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Transition probabilities chosen to provide variation by also retaining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AFB3EB8-9D7D-2722-2234-B725C1707E7F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3" name="Gruppo 52">
            <a:extLst>
              <a:ext uri="{FF2B5EF4-FFF2-40B4-BE49-F238E27FC236}">
                <a16:creationId xmlns:a16="http://schemas.microsoft.com/office/drawing/2014/main" id="{215562A8-E920-BAA7-8BCA-D703BBFCA672}"/>
              </a:ext>
            </a:extLst>
          </p:cNvPr>
          <p:cNvGrpSpPr/>
          <p:nvPr/>
        </p:nvGrpSpPr>
        <p:grpSpPr>
          <a:xfrm>
            <a:off x="8531896" y="4752082"/>
            <a:ext cx="1781147" cy="1408728"/>
            <a:chOff x="9194917" y="4308361"/>
            <a:chExt cx="2306668" cy="1754290"/>
          </a:xfrm>
        </p:grpSpPr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C1C38208-84D3-972A-ECBE-4042C976604B}"/>
                </a:ext>
              </a:extLst>
            </p:cNvPr>
            <p:cNvCxnSpPr>
              <a:cxnSpLocks/>
            </p:cNvCxnSpPr>
            <p:nvPr/>
          </p:nvCxnSpPr>
          <p:spPr>
            <a:xfrm rot="4188006">
              <a:off x="10458608" y="4871891"/>
              <a:ext cx="72597" cy="1630062"/>
            </a:xfrm>
            <a:prstGeom prst="curvedConnector3">
              <a:avLst>
                <a:gd name="adj1" fmla="val 666908"/>
              </a:avLst>
            </a:prstGeom>
            <a:ln>
              <a:solidFill>
                <a:srgbClr val="FCFFE1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34D66CC7-EF7B-492E-365B-41E2CADACB6D}"/>
                </a:ext>
              </a:extLst>
            </p:cNvPr>
            <p:cNvCxnSpPr>
              <a:cxnSpLocks/>
            </p:cNvCxnSpPr>
            <p:nvPr/>
          </p:nvCxnSpPr>
          <p:spPr>
            <a:xfrm rot="14988006" flipV="1">
              <a:off x="10375546" y="4269027"/>
              <a:ext cx="571427" cy="661050"/>
            </a:xfrm>
            <a:prstGeom prst="curvedConnector2">
              <a:avLst/>
            </a:prstGeom>
            <a:ln>
              <a:solidFill>
                <a:srgbClr val="FCFFE1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or: Curved 28">
              <a:extLst>
                <a:ext uri="{FF2B5EF4-FFF2-40B4-BE49-F238E27FC236}">
                  <a16:creationId xmlns:a16="http://schemas.microsoft.com/office/drawing/2014/main" id="{4F0072FA-094C-3E3D-2582-97BC718EFC13}"/>
                </a:ext>
              </a:extLst>
            </p:cNvPr>
            <p:cNvCxnSpPr>
              <a:cxnSpLocks/>
            </p:cNvCxnSpPr>
            <p:nvPr/>
          </p:nvCxnSpPr>
          <p:spPr>
            <a:xfrm rot="4188006" flipH="1" flipV="1">
              <a:off x="9147755" y="4808732"/>
              <a:ext cx="721597" cy="627273"/>
            </a:xfrm>
            <a:prstGeom prst="curvedConnector2">
              <a:avLst/>
            </a:prstGeom>
            <a:ln>
              <a:solidFill>
                <a:srgbClr val="FCFFE1"/>
              </a:solidFill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Oval 17">
              <a:extLst>
                <a:ext uri="{FF2B5EF4-FFF2-40B4-BE49-F238E27FC236}">
                  <a16:creationId xmlns:a16="http://schemas.microsoft.com/office/drawing/2014/main" id="{67031E4B-67F0-16EB-50E3-5DCFBC52759A}"/>
                </a:ext>
              </a:extLst>
            </p:cNvPr>
            <p:cNvSpPr/>
            <p:nvPr/>
          </p:nvSpPr>
          <p:spPr>
            <a:xfrm rot="162653">
              <a:off x="9267321" y="5532944"/>
              <a:ext cx="528644" cy="529707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alpha val="27000"/>
                  </a:srgbClr>
                </a:gs>
                <a:gs pos="100000">
                  <a:srgbClr val="FFFF00">
                    <a:alpha val="51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FCFFE1"/>
                  </a:solidFill>
                  <a:latin typeface="Personal Services" panose="02000500000000000000" pitchFamily="2" charset="0"/>
                </a:rPr>
                <a:t>b</a:t>
              </a:r>
            </a:p>
          </p:txBody>
        </p:sp>
        <p:sp>
          <p:nvSpPr>
            <p:cNvPr id="39" name="Oval 17">
              <a:extLst>
                <a:ext uri="{FF2B5EF4-FFF2-40B4-BE49-F238E27FC236}">
                  <a16:creationId xmlns:a16="http://schemas.microsoft.com/office/drawing/2014/main" id="{DDC06EEE-F054-0649-2767-E063AD05A364}"/>
                </a:ext>
              </a:extLst>
            </p:cNvPr>
            <p:cNvSpPr/>
            <p:nvPr/>
          </p:nvSpPr>
          <p:spPr>
            <a:xfrm rot="162653">
              <a:off x="10972941" y="4782159"/>
              <a:ext cx="528644" cy="529707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alpha val="34000"/>
                  </a:srgbClr>
                </a:gs>
                <a:gs pos="100000">
                  <a:srgbClr val="FFFF00">
                    <a:alpha val="51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FCFFE1"/>
                  </a:solidFill>
                  <a:latin typeface="Personal Services" panose="02000500000000000000" pitchFamily="2" charset="0"/>
                </a:rPr>
                <a:t>A</a:t>
              </a:r>
            </a:p>
          </p:txBody>
        </p:sp>
        <p:sp>
          <p:nvSpPr>
            <p:cNvPr id="40" name="Oval 17">
              <a:extLst>
                <a:ext uri="{FF2B5EF4-FFF2-40B4-BE49-F238E27FC236}">
                  <a16:creationId xmlns:a16="http://schemas.microsoft.com/office/drawing/2014/main" id="{A4B67586-1C86-7C41-A005-FEAAE412B80B}"/>
                </a:ext>
              </a:extLst>
            </p:cNvPr>
            <p:cNvSpPr/>
            <p:nvPr/>
          </p:nvSpPr>
          <p:spPr>
            <a:xfrm rot="162653">
              <a:off x="9704167" y="4308361"/>
              <a:ext cx="528644" cy="529707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alpha val="35000"/>
                  </a:srgbClr>
                </a:gs>
                <a:gs pos="100000">
                  <a:srgbClr val="FFFF00">
                    <a:alpha val="51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FCFFE1"/>
                  </a:solidFill>
                  <a:latin typeface="Personal Services" panose="02000500000000000000" pitchFamily="2" charset="0"/>
                </a:rPr>
                <a:t>s</a:t>
              </a:r>
            </a:p>
          </p:txBody>
        </p:sp>
      </p:grp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87979E94-1B79-4A17-D052-21559354A836}"/>
              </a:ext>
            </a:extLst>
          </p:cNvPr>
          <p:cNvSpPr txBox="1"/>
          <p:nvPr/>
        </p:nvSpPr>
        <p:spPr>
          <a:xfrm>
            <a:off x="2831591" y="2379317"/>
            <a:ext cx="85942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KICK &amp; SNARE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0CD80E0E-B0AF-072C-B615-7B6CDDFBED3B}"/>
              </a:ext>
            </a:extLst>
          </p:cNvPr>
          <p:cNvSpPr txBox="1"/>
          <p:nvPr/>
        </p:nvSpPr>
        <p:spPr>
          <a:xfrm>
            <a:off x="717720" y="4360801"/>
            <a:ext cx="85942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HI HAT &amp; COWBELL</a:t>
            </a:r>
          </a:p>
        </p:txBody>
      </p:sp>
    </p:spTree>
    <p:extLst>
      <p:ext uri="{BB962C8B-B14F-4D97-AF65-F5344CB8AC3E}">
        <p14:creationId xmlns:p14="http://schemas.microsoft.com/office/powerpoint/2010/main" val="85388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748528" y="-3189599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180" y="2431152"/>
            <a:ext cx="6184606" cy="3333136"/>
          </a:xfrm>
        </p:spPr>
        <p:txBody>
          <a:bodyPr>
            <a:normAutofit/>
          </a:bodyPr>
          <a:lstStyle/>
          <a:p>
            <a:pPr algn="r"/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Graphical</a:t>
            </a:r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 user </a:t>
            </a:r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interface</a:t>
            </a:r>
            <a:endParaRPr lang="it-IT" sz="7200" dirty="0">
              <a:solidFill>
                <a:srgbClr val="F8DAB6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609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Main-screen">
            <a:extLst>
              <a:ext uri="{FF2B5EF4-FFF2-40B4-BE49-F238E27FC236}">
                <a16:creationId xmlns:a16="http://schemas.microsoft.com/office/drawing/2014/main" id="{1B8A5019-21FB-DA7C-6F62-8899C04D5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1160" y="275303"/>
            <a:ext cx="12677000" cy="6322142"/>
          </a:xfrm>
          <a:prstGeom prst="rect">
            <a:avLst/>
          </a:prstGeom>
          <a:noFill/>
          <a:effectLst>
            <a:glow rad="889000">
              <a:schemeClr val="tx2">
                <a:alpha val="23000"/>
              </a:schemeClr>
            </a:glow>
            <a:outerShdw sx="124000" sy="124000" algn="ctr" rotWithShape="0">
              <a:srgbClr val="000000">
                <a:alpha val="70000"/>
              </a:srgbClr>
            </a:outerShdw>
            <a:softEdge rad="203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346325-08BE-5111-E863-A88B1869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4694539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748528" y="-3189599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180" y="2431152"/>
            <a:ext cx="6184606" cy="3333136"/>
          </a:xfrm>
        </p:spPr>
        <p:txBody>
          <a:bodyPr>
            <a:normAutofit/>
          </a:bodyPr>
          <a:lstStyle/>
          <a:p>
            <a:pPr algn="r"/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Rhythmic</a:t>
            </a:r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 </a:t>
            </a:r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modeling</a:t>
            </a:r>
            <a:endParaRPr lang="it-IT" sz="7200" dirty="0">
              <a:solidFill>
                <a:srgbClr val="F8DAB6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3611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633577">
            <a:off x="-3342354" y="-945967"/>
            <a:ext cx="7890085" cy="3306692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603546">
            <a:off x="-2297519" y="-580645"/>
            <a:ext cx="6749800" cy="2716854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36" y="48727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modeling</a:t>
            </a:r>
            <a:endParaRPr lang="it-IT" sz="6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A7102AF-D089-0DF0-7167-B44951573174}"/>
              </a:ext>
            </a:extLst>
          </p:cNvPr>
          <p:cNvGrpSpPr/>
          <p:nvPr/>
        </p:nvGrpSpPr>
        <p:grpSpPr>
          <a:xfrm>
            <a:off x="834885" y="3055688"/>
            <a:ext cx="5319107" cy="3224853"/>
            <a:chOff x="656492" y="1922585"/>
            <a:chExt cx="7526216" cy="4246721"/>
          </a:xfrm>
        </p:grpSpPr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0E892E16-DF11-BA3A-62C8-6BDF2C791A27}"/>
                </a:ext>
              </a:extLst>
            </p:cNvPr>
            <p:cNvSpPr/>
            <p:nvPr/>
          </p:nvSpPr>
          <p:spPr>
            <a:xfrm>
              <a:off x="656492" y="1922585"/>
              <a:ext cx="7526216" cy="4246721"/>
            </a:xfrm>
            <a:prstGeom prst="roundRect">
              <a:avLst/>
            </a:prstGeom>
            <a:solidFill>
              <a:srgbClr val="FFFF00">
                <a:alpha val="24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33482B91-F08C-410D-3FBA-9908C8D30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4020" y="2352161"/>
              <a:ext cx="6888480" cy="3505502"/>
            </a:xfrm>
            <a:prstGeom prst="rect">
              <a:avLst/>
            </a:prstGeom>
          </p:spPr>
        </p:pic>
      </p:grp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DB0132F-4C56-C236-097C-07ECA27B1BD3}"/>
              </a:ext>
            </a:extLst>
          </p:cNvPr>
          <p:cNvSpPr txBox="1"/>
          <p:nvPr/>
        </p:nvSpPr>
        <p:spPr>
          <a:xfrm>
            <a:off x="6217200" y="3827896"/>
            <a:ext cx="490843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Related to </a:t>
            </a: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tatum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Set by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Determines the number of cells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Dynamic seamless modulation </a:t>
            </a:r>
          </a:p>
          <a:p>
            <a:pPr algn="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D8B5B6E-2D05-7619-0D56-E39F2246A1E7}"/>
              </a:ext>
            </a:extLst>
          </p:cNvPr>
          <p:cNvSpPr txBox="1"/>
          <p:nvPr/>
        </p:nvSpPr>
        <p:spPr>
          <a:xfrm>
            <a:off x="6193005" y="1708753"/>
            <a:ext cx="50648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Rhythm </a:t>
            </a: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complexifier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feature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8603E62F-1E3B-ADD6-F88B-EF0A9F435FDA}"/>
              </a:ext>
            </a:extLst>
          </p:cNvPr>
          <p:cNvCxnSpPr>
            <a:cxnSpLocks/>
          </p:cNvCxnSpPr>
          <p:nvPr/>
        </p:nvCxnSpPr>
        <p:spPr>
          <a:xfrm flipH="1">
            <a:off x="9056896" y="2297676"/>
            <a:ext cx="1" cy="234628"/>
          </a:xfrm>
          <a:prstGeom prst="straightConnector1">
            <a:avLst/>
          </a:prstGeom>
          <a:ln>
            <a:solidFill>
              <a:srgbClr val="FCFF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54415BD1-FF7B-82EF-BD98-AB0EE108E524}"/>
              </a:ext>
            </a:extLst>
          </p:cNvPr>
          <p:cNvSpPr txBox="1"/>
          <p:nvPr/>
        </p:nvSpPr>
        <p:spPr>
          <a:xfrm>
            <a:off x="6524481" y="2537065"/>
            <a:ext cx="506482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Main focus on </a:t>
            </a:r>
          </a:p>
          <a:p>
            <a:pPr algn="ctr"/>
            <a:r>
              <a:rPr lang="en-US" sz="2400" dirty="0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 rhythmic subdivision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074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499618">
            <a:off x="-3000562" y="-824064"/>
            <a:ext cx="9316081" cy="368579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547266">
            <a:off x="-1686463" y="-564768"/>
            <a:ext cx="7890085" cy="31672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36" y="48727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modeling</a:t>
            </a:r>
            <a:endParaRPr lang="it-IT" sz="6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476A14-6D5B-B2C4-E7EA-9598961D91D9}"/>
              </a:ext>
            </a:extLst>
          </p:cNvPr>
          <p:cNvSpPr txBox="1">
            <a:spLocks/>
          </p:cNvSpPr>
          <p:nvPr/>
        </p:nvSpPr>
        <p:spPr>
          <a:xfrm>
            <a:off x="333416" y="1204992"/>
            <a:ext cx="5721192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Drum</a:t>
            </a: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 pattern </a:t>
            </a: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structure</a:t>
            </a:r>
            <a:endParaRPr lang="it-IT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37022C-0E4A-F4B3-3604-FBF622E4DA68}"/>
              </a:ext>
            </a:extLst>
          </p:cNvPr>
          <p:cNvSpPr txBox="1"/>
          <p:nvPr/>
        </p:nvSpPr>
        <p:spPr>
          <a:xfrm>
            <a:off x="856833" y="3489451"/>
            <a:ext cx="962042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Output of the application: </a:t>
            </a:r>
            <a:r>
              <a:rPr lang="en-US" sz="2400" dirty="0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multi-instrument groove pattern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Drum-like: kick, snare, hi-hat and cowbell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Each of these instrument follow different rules </a:t>
            </a:r>
          </a:p>
          <a:p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D8D84F09-9C8E-63FC-A1E8-8EB197EE9B08}"/>
              </a:ext>
            </a:extLst>
          </p:cNvPr>
          <p:cNvGrpSpPr/>
          <p:nvPr/>
        </p:nvGrpSpPr>
        <p:grpSpPr>
          <a:xfrm>
            <a:off x="3275636" y="4892166"/>
            <a:ext cx="7461202" cy="1214481"/>
            <a:chOff x="576620" y="4139632"/>
            <a:chExt cx="9631679" cy="1832778"/>
          </a:xfrm>
        </p:grpSpPr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5F22B7AA-B69D-A228-1637-1F6FA78EFD00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2D3D35DA-E224-5C43-531F-CA4A5FAB12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3748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499618">
            <a:off x="-3000562" y="-824064"/>
            <a:ext cx="9316081" cy="368579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547266">
            <a:off x="-1686463" y="-564768"/>
            <a:ext cx="7890085" cy="31672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36" y="48727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modeling</a:t>
            </a:r>
            <a:endParaRPr lang="it-IT" sz="6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476A14-6D5B-B2C4-E7EA-9598961D91D9}"/>
              </a:ext>
            </a:extLst>
          </p:cNvPr>
          <p:cNvSpPr txBox="1">
            <a:spLocks/>
          </p:cNvSpPr>
          <p:nvPr/>
        </p:nvSpPr>
        <p:spPr>
          <a:xfrm>
            <a:off x="333416" y="1204992"/>
            <a:ext cx="5721192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Drum</a:t>
            </a: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 pattern </a:t>
            </a: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structure</a:t>
            </a:r>
            <a:endParaRPr lang="it-IT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37022C-0E4A-F4B3-3604-FBF622E4DA68}"/>
              </a:ext>
            </a:extLst>
          </p:cNvPr>
          <p:cNvSpPr txBox="1"/>
          <p:nvPr/>
        </p:nvSpPr>
        <p:spPr>
          <a:xfrm>
            <a:off x="1666753" y="2873471"/>
            <a:ext cx="90792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Louder hits and in low frequency range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More relevant from the rhythmic perceptive point of view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Mostly associated with the </a:t>
            </a:r>
            <a:r>
              <a:rPr lang="en-US" sz="2400" i="1" dirty="0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tactus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beat)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Custom generation rules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8A9D1D-0CD3-E4BE-B6D3-2D185180E693}"/>
              </a:ext>
            </a:extLst>
          </p:cNvPr>
          <p:cNvSpPr txBox="1"/>
          <p:nvPr/>
        </p:nvSpPr>
        <p:spPr>
          <a:xfrm>
            <a:off x="8935656" y="2514492"/>
            <a:ext cx="2571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Kick &amp; snare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BD3D6FF-9FD5-7BB8-3759-ACA3CBA312D8}"/>
              </a:ext>
            </a:extLst>
          </p:cNvPr>
          <p:cNvSpPr txBox="1"/>
          <p:nvPr/>
        </p:nvSpPr>
        <p:spPr>
          <a:xfrm>
            <a:off x="965906" y="4796969"/>
            <a:ext cx="4594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For low complexity: 	</a:t>
            </a:r>
            <a:endParaRPr lang="en-US" sz="16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On beat positions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Usually complementary </a:t>
            </a:r>
          </a:p>
          <a:p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913C1EF-C18D-E2F6-21B5-5759168FF698}"/>
              </a:ext>
            </a:extLst>
          </p:cNvPr>
          <p:cNvSpPr txBox="1"/>
          <p:nvPr/>
        </p:nvSpPr>
        <p:spPr>
          <a:xfrm>
            <a:off x="6912373" y="4860466"/>
            <a:ext cx="45945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increasing…	 	</a:t>
            </a:r>
            <a:endParaRPr lang="en-US" sz="1600" i="1" dirty="0">
              <a:solidFill>
                <a:schemeClr val="bg1">
                  <a:lumMod val="85000"/>
                </a:schemeClr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Upbeat and syncope hits (expectation vs surprise)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i="1" dirty="0">
              <a:solidFill>
                <a:schemeClr val="bg1">
                  <a:lumMod val="85000"/>
                </a:schemeClr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20AA0E5-FE10-91EA-CBE7-A87DE14BC765}"/>
              </a:ext>
            </a:extLst>
          </p:cNvPr>
          <p:cNvCxnSpPr/>
          <p:nvPr/>
        </p:nvCxnSpPr>
        <p:spPr>
          <a:xfrm>
            <a:off x="4872370" y="5324355"/>
            <a:ext cx="153240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5942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499618">
            <a:off x="-3000562" y="-824064"/>
            <a:ext cx="9316081" cy="368579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547266">
            <a:off x="-1686463" y="-564768"/>
            <a:ext cx="7890085" cy="31672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27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36" y="48727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modeling</a:t>
            </a:r>
            <a:endParaRPr lang="it-IT" sz="6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476A14-6D5B-B2C4-E7EA-9598961D91D9}"/>
              </a:ext>
            </a:extLst>
          </p:cNvPr>
          <p:cNvSpPr txBox="1">
            <a:spLocks/>
          </p:cNvSpPr>
          <p:nvPr/>
        </p:nvSpPr>
        <p:spPr>
          <a:xfrm>
            <a:off x="333416" y="1204992"/>
            <a:ext cx="5721192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Drum</a:t>
            </a: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 pattern </a:t>
            </a:r>
            <a:r>
              <a:rPr lang="it-IT" dirty="0" err="1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structure</a:t>
            </a:r>
            <a:endParaRPr lang="it-IT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37022C-0E4A-F4B3-3604-FBF622E4DA68}"/>
              </a:ext>
            </a:extLst>
          </p:cNvPr>
          <p:cNvSpPr txBox="1"/>
          <p:nvPr/>
        </p:nvSpPr>
        <p:spPr>
          <a:xfrm>
            <a:off x="1448787" y="2964080"/>
            <a:ext cx="929995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Associated with the </a:t>
            </a:r>
            <a:r>
              <a:rPr lang="en-US" sz="2400" i="1" dirty="0" err="1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tatum</a:t>
            </a:r>
            <a:endParaRPr lang="en-US" sz="2400" i="1" dirty="0">
              <a:solidFill>
                <a:srgbClr val="FCFFE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Have more freedom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Less relevant from the beat perception point of view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Rely on Markov Chain approach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Transition matrices depends on complexity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The higher the complexity, the likelier to have silence between different hits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8A9D1D-0CD3-E4BE-B6D3-2D185180E693}"/>
              </a:ext>
            </a:extLst>
          </p:cNvPr>
          <p:cNvSpPr txBox="1"/>
          <p:nvPr/>
        </p:nvSpPr>
        <p:spPr>
          <a:xfrm>
            <a:off x="8377046" y="2542977"/>
            <a:ext cx="274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Hi hat &amp; cowbell</a:t>
            </a:r>
          </a:p>
        </p:txBody>
      </p:sp>
    </p:spTree>
    <p:extLst>
      <p:ext uri="{BB962C8B-B14F-4D97-AF65-F5344CB8AC3E}">
        <p14:creationId xmlns:p14="http://schemas.microsoft.com/office/powerpoint/2010/main" val="24351036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1532" y="3225001"/>
            <a:ext cx="5769024" cy="1617021"/>
          </a:xfrm>
        </p:spPr>
        <p:txBody>
          <a:bodyPr>
            <a:normAutofit/>
          </a:bodyPr>
          <a:lstStyle/>
          <a:p>
            <a:pPr algn="r"/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763907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0ED9952E-332A-6567-AF3E-558BDE1A8B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346325-08BE-5111-E863-A88B1869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29</a:t>
            </a:fld>
            <a:endParaRPr lang="it-IT"/>
          </a:p>
        </p:txBody>
      </p:sp>
      <p:pic>
        <p:nvPicPr>
          <p:cNvPr id="7" name="i am groove demo2">
            <a:hlinkClick r:id="" action="ppaction://media"/>
            <a:extLst>
              <a:ext uri="{FF2B5EF4-FFF2-40B4-BE49-F238E27FC236}">
                <a16:creationId xmlns:a16="http://schemas.microsoft.com/office/drawing/2014/main" id="{3C3EC77E-E5AF-28F2-17B8-49C46689F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840" y="565785"/>
            <a:ext cx="10180320" cy="5726430"/>
          </a:xfrm>
          <a:prstGeom prst="roundRect">
            <a:avLst/>
          </a:prstGeom>
          <a:ln w="57150">
            <a:solidFill>
              <a:srgbClr val="67103C"/>
            </a:solidFill>
          </a:ln>
          <a:effectLst>
            <a:glow rad="431800">
              <a:srgbClr val="DB1B7B">
                <a:alpha val="40000"/>
              </a:srgbClr>
            </a:glow>
            <a:outerShdw blurRad="76200" dist="6858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43270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7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e 11">
            <a:extLst>
              <a:ext uri="{FF2B5EF4-FFF2-40B4-BE49-F238E27FC236}">
                <a16:creationId xmlns:a16="http://schemas.microsoft.com/office/drawing/2014/main" id="{3535CC9E-DC41-FAEF-CDB6-DF21C6A7D76A}"/>
              </a:ext>
            </a:extLst>
          </p:cNvPr>
          <p:cNvSpPr/>
          <p:nvPr/>
        </p:nvSpPr>
        <p:spPr>
          <a:xfrm>
            <a:off x="-1949648" y="-1605610"/>
            <a:ext cx="7788347" cy="4100360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1ECB698F-D47E-8854-DC31-9D842F030502}"/>
              </a:ext>
            </a:extLst>
          </p:cNvPr>
          <p:cNvSpPr/>
          <p:nvPr/>
        </p:nvSpPr>
        <p:spPr>
          <a:xfrm>
            <a:off x="-940921" y="-1413529"/>
            <a:ext cx="6713356" cy="3598328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Freccia a pentagono 12">
            <a:extLst>
              <a:ext uri="{FF2B5EF4-FFF2-40B4-BE49-F238E27FC236}">
                <a16:creationId xmlns:a16="http://schemas.microsoft.com/office/drawing/2014/main" id="{E7E85BF1-33AC-27F0-6221-5197F5976356}"/>
              </a:ext>
            </a:extLst>
          </p:cNvPr>
          <p:cNvSpPr/>
          <p:nvPr/>
        </p:nvSpPr>
        <p:spPr>
          <a:xfrm flipH="1">
            <a:off x="5563531" y="2772184"/>
            <a:ext cx="5599944" cy="1119502"/>
          </a:xfrm>
          <a:prstGeom prst="homePlate">
            <a:avLst/>
          </a:prstGeom>
          <a:gradFill>
            <a:gsLst>
              <a:gs pos="0">
                <a:srgbClr val="92D050">
                  <a:alpha val="56000"/>
                </a:srgbClr>
              </a:gs>
              <a:gs pos="100000">
                <a:srgbClr val="FFFF00">
                  <a:alpha val="21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For heavy weight </a:t>
            </a: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computations</a:t>
            </a:r>
            <a:endParaRPr lang="it-IT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Written</a:t>
            </a:r>
            <a:r>
              <a:rPr lang="it-IT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in </a:t>
            </a: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python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B93DF86-4999-B32A-DF28-F21CA3A0FFF0}"/>
              </a:ext>
            </a:extLst>
          </p:cNvPr>
          <p:cNvSpPr/>
          <p:nvPr/>
        </p:nvSpPr>
        <p:spPr>
          <a:xfrm rot="1962689">
            <a:off x="2916503" y="2501244"/>
            <a:ext cx="2643955" cy="1943381"/>
          </a:xfrm>
          <a:prstGeom prst="ellipse">
            <a:avLst/>
          </a:prstGeom>
          <a:gradFill flip="none" rotWithShape="1">
            <a:gsLst>
              <a:gs pos="0">
                <a:srgbClr val="C5F6F7">
                  <a:alpha val="20000"/>
                </a:srgbClr>
              </a:gs>
              <a:gs pos="100000">
                <a:srgbClr val="FFFF00">
                  <a:alpha val="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8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9A0F3BD3-2681-7E40-74C9-9FA1D3BB1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3878698" y="2708171"/>
            <a:ext cx="902379" cy="1215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ccia a pentagono 10">
            <a:extLst>
              <a:ext uri="{FF2B5EF4-FFF2-40B4-BE49-F238E27FC236}">
                <a16:creationId xmlns:a16="http://schemas.microsoft.com/office/drawing/2014/main" id="{8C62EBAA-8EE7-1AD4-4A0E-C5F733BCE6D9}"/>
              </a:ext>
            </a:extLst>
          </p:cNvPr>
          <p:cNvSpPr/>
          <p:nvPr/>
        </p:nvSpPr>
        <p:spPr>
          <a:xfrm>
            <a:off x="1327272" y="4937545"/>
            <a:ext cx="5867736" cy="1278060"/>
          </a:xfrm>
          <a:prstGeom prst="homePlate">
            <a:avLst/>
          </a:prstGeom>
          <a:gradFill>
            <a:gsLst>
              <a:gs pos="0">
                <a:srgbClr val="92D050">
                  <a:alpha val="50000"/>
                </a:srgbClr>
              </a:gs>
              <a:gs pos="100000">
                <a:srgbClr val="FFFF00">
                  <a:alpha val="21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Responsive GUI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Modular and flexible structure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Model View Controller paradigm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54DE2BC-F454-05DE-4853-0D47FB8E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546" y="4864907"/>
            <a:ext cx="1338050" cy="119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e 20">
            <a:extLst>
              <a:ext uri="{FF2B5EF4-FFF2-40B4-BE49-F238E27FC236}">
                <a16:creationId xmlns:a16="http://schemas.microsoft.com/office/drawing/2014/main" id="{0134A4DF-BDA0-7DEE-BCF5-939AC9969C1C}"/>
              </a:ext>
            </a:extLst>
          </p:cNvPr>
          <p:cNvSpPr/>
          <p:nvPr/>
        </p:nvSpPr>
        <p:spPr>
          <a:xfrm rot="1962689">
            <a:off x="7430948" y="4515437"/>
            <a:ext cx="2678132" cy="2497117"/>
          </a:xfrm>
          <a:prstGeom prst="ellipse">
            <a:avLst/>
          </a:prstGeom>
          <a:gradFill flip="none" rotWithShape="1">
            <a:gsLst>
              <a:gs pos="0">
                <a:srgbClr val="FCFFE1">
                  <a:alpha val="12000"/>
                </a:srgbClr>
              </a:gs>
              <a:gs pos="100000">
                <a:srgbClr val="7030A0">
                  <a:alpha val="4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2F7A05F-EA34-F36C-1FC7-37DE0CF19BFD}"/>
              </a:ext>
            </a:extLst>
          </p:cNvPr>
          <p:cNvSpPr txBox="1"/>
          <p:nvPr/>
        </p:nvSpPr>
        <p:spPr>
          <a:xfrm>
            <a:off x="8481405" y="2277813"/>
            <a:ext cx="4052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CFFE1"/>
                </a:solidFill>
                <a:latin typeface="Personal Services" panose="02000500000000000000" pitchFamily="2" charset="0"/>
              </a:rPr>
              <a:t>Flask Backend</a:t>
            </a:r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74DFD65-9A1C-E440-D84B-664424B83AF8}"/>
              </a:ext>
            </a:extLst>
          </p:cNvPr>
          <p:cNvSpPr txBox="1"/>
          <p:nvPr/>
        </p:nvSpPr>
        <p:spPr>
          <a:xfrm>
            <a:off x="1313474" y="4427254"/>
            <a:ext cx="4052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CFFE1"/>
                </a:solidFill>
                <a:latin typeface="Personal Services" panose="02000500000000000000" pitchFamily="2" charset="0"/>
              </a:rPr>
              <a:t>react frontend</a:t>
            </a:r>
            <a:endParaRPr lang="it-IT" dirty="0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48EC9714-39BB-FFF8-1703-AD3E2D63CB3A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3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A2EB72A6-2AB7-A83B-6135-C94E51BF2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3879342" y="2708744"/>
            <a:ext cx="902379" cy="1215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olo 1">
            <a:extLst>
              <a:ext uri="{FF2B5EF4-FFF2-40B4-BE49-F238E27FC236}">
                <a16:creationId xmlns:a16="http://schemas.microsoft.com/office/drawing/2014/main" id="{B731CB3B-3652-1EBC-D6E5-D5C42BEC4D96}"/>
              </a:ext>
            </a:extLst>
          </p:cNvPr>
          <p:cNvSpPr txBox="1">
            <a:spLocks/>
          </p:cNvSpPr>
          <p:nvPr/>
        </p:nvSpPr>
        <p:spPr>
          <a:xfrm>
            <a:off x="-441967" y="317613"/>
            <a:ext cx="6391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CODE STRUCTURE</a:t>
            </a: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C64F8A6F-FE6A-9D70-A7DF-09C821CED6FE}"/>
              </a:ext>
            </a:extLst>
          </p:cNvPr>
          <p:cNvSpPr/>
          <p:nvPr/>
        </p:nvSpPr>
        <p:spPr>
          <a:xfrm rot="1962689">
            <a:off x="7426032" y="4384649"/>
            <a:ext cx="2678132" cy="2497117"/>
          </a:xfrm>
          <a:prstGeom prst="ellipse">
            <a:avLst/>
          </a:prstGeom>
          <a:gradFill flip="none" rotWithShape="1">
            <a:gsLst>
              <a:gs pos="0">
                <a:srgbClr val="FCFFE1">
                  <a:alpha val="12000"/>
                </a:srgbClr>
              </a:gs>
              <a:gs pos="100000">
                <a:srgbClr val="7030A0">
                  <a:alpha val="4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F08ED07C-0B3A-2F69-4A81-8D4BEAA9B648}"/>
              </a:ext>
            </a:extLst>
          </p:cNvPr>
          <p:cNvSpPr/>
          <p:nvPr/>
        </p:nvSpPr>
        <p:spPr>
          <a:xfrm>
            <a:off x="8208569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98199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5116" y="1579271"/>
            <a:ext cx="5769024" cy="1617021"/>
          </a:xfrm>
        </p:spPr>
        <p:txBody>
          <a:bodyPr>
            <a:normAutofit/>
          </a:bodyPr>
          <a:lstStyle/>
          <a:p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Thanks!</a:t>
            </a: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62798A2A-FFD2-C592-F27D-DA15B4016690}"/>
              </a:ext>
            </a:extLst>
          </p:cNvPr>
          <p:cNvGrpSpPr/>
          <p:nvPr/>
        </p:nvGrpSpPr>
        <p:grpSpPr>
          <a:xfrm>
            <a:off x="-597548" y="-878797"/>
            <a:ext cx="8125989" cy="8665178"/>
            <a:chOff x="6323632" y="718963"/>
            <a:chExt cx="4644161" cy="5057406"/>
          </a:xfrm>
          <a:noFill/>
          <a:effectLst>
            <a:outerShdw blurRad="50800" dist="50800" dir="5400000" sx="1000" sy="1000" algn="ctr" rotWithShape="0">
              <a:srgbClr val="000000">
                <a:alpha val="98000"/>
              </a:srgbClr>
            </a:outerShdw>
          </a:effectLst>
        </p:grpSpPr>
        <p:sp>
          <p:nvSpPr>
            <p:cNvPr id="9" name="Ovale 8">
              <a:extLst>
                <a:ext uri="{FF2B5EF4-FFF2-40B4-BE49-F238E27FC236}">
                  <a16:creationId xmlns:a16="http://schemas.microsoft.com/office/drawing/2014/main" id="{681DA441-0AAC-99A1-5ED9-AF45C71C6B4F}"/>
                </a:ext>
              </a:extLst>
            </p:cNvPr>
            <p:cNvSpPr/>
            <p:nvPr/>
          </p:nvSpPr>
          <p:spPr>
            <a:xfrm>
              <a:off x="6323632" y="718963"/>
              <a:ext cx="4644161" cy="5057406"/>
            </a:xfrm>
            <a:prstGeom prst="ellipse">
              <a:avLst/>
            </a:prstGeom>
            <a:grpFill/>
            <a:ln>
              <a:noFill/>
            </a:ln>
            <a:effectLst>
              <a:softEdge rad="99060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2F8AE798-BC74-8D48-C374-7CE24EDD5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6355" y="1873767"/>
              <a:ext cx="2734784" cy="2734784"/>
            </a:xfrm>
            <a:prstGeom prst="rect">
              <a:avLst/>
            </a:prstGeom>
            <a:grpFill/>
            <a:effectLst>
              <a:reflection blurRad="38100" stA="50000" endA="300" endPos="58000" dist="508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24164326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D99E2E33-F56D-F874-6331-912BA3556C07}"/>
              </a:ext>
            </a:extLst>
          </p:cNvPr>
          <p:cNvSpPr/>
          <p:nvPr/>
        </p:nvSpPr>
        <p:spPr>
          <a:xfrm>
            <a:off x="-2146390" y="4170098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16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8B217418-DF93-B86B-7ED2-868EE21C9600}"/>
              </a:ext>
            </a:extLst>
          </p:cNvPr>
          <p:cNvSpPr/>
          <p:nvPr/>
        </p:nvSpPr>
        <p:spPr>
          <a:xfrm>
            <a:off x="-1949648" y="-1605610"/>
            <a:ext cx="7788347" cy="4100360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CC8F8012-5A9C-AB7B-8E21-239B72BFA1DE}"/>
              </a:ext>
            </a:extLst>
          </p:cNvPr>
          <p:cNvSpPr/>
          <p:nvPr/>
        </p:nvSpPr>
        <p:spPr>
          <a:xfrm>
            <a:off x="-940921" y="-1413529"/>
            <a:ext cx="6713356" cy="3598328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B93DF86-4999-B32A-DF28-F21CA3A0FFF0}"/>
              </a:ext>
            </a:extLst>
          </p:cNvPr>
          <p:cNvSpPr/>
          <p:nvPr/>
        </p:nvSpPr>
        <p:spPr>
          <a:xfrm rot="1962689">
            <a:off x="9331019" y="1872861"/>
            <a:ext cx="2866821" cy="2341545"/>
          </a:xfrm>
          <a:prstGeom prst="ellipse">
            <a:avLst/>
          </a:prstGeom>
          <a:gradFill flip="none" rotWithShape="1">
            <a:gsLst>
              <a:gs pos="0">
                <a:srgbClr val="C5F6F7">
                  <a:alpha val="15000"/>
                </a:srgbClr>
              </a:gs>
              <a:gs pos="100000">
                <a:srgbClr val="FFFF00">
                  <a:alpha val="2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8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9A0F3BD3-2681-7E40-74C9-9FA1D3BB1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10374320" y="2122184"/>
            <a:ext cx="978443" cy="14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CB769B4A-3242-220E-A22C-ACF1F19BB570}"/>
              </a:ext>
            </a:extLst>
          </p:cNvPr>
          <p:cNvSpPr txBox="1">
            <a:spLocks/>
          </p:cNvSpPr>
          <p:nvPr/>
        </p:nvSpPr>
        <p:spPr>
          <a:xfrm>
            <a:off x="-441967" y="317613"/>
            <a:ext cx="6391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CODE STRUCTURE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54DE2BC-F454-05DE-4853-0D47FB8E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203" y="4014062"/>
            <a:ext cx="1441399" cy="1310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e 20">
            <a:extLst>
              <a:ext uri="{FF2B5EF4-FFF2-40B4-BE49-F238E27FC236}">
                <a16:creationId xmlns:a16="http://schemas.microsoft.com/office/drawing/2014/main" id="{0134A4DF-BDA0-7DEE-BCF5-939AC9969C1C}"/>
              </a:ext>
            </a:extLst>
          </p:cNvPr>
          <p:cNvSpPr/>
          <p:nvPr/>
        </p:nvSpPr>
        <p:spPr>
          <a:xfrm rot="1962689">
            <a:off x="2556046" y="3366001"/>
            <a:ext cx="2884987" cy="2729183"/>
          </a:xfrm>
          <a:prstGeom prst="ellipse">
            <a:avLst/>
          </a:prstGeom>
          <a:gradFill flip="none" rotWithShape="1">
            <a:gsLst>
              <a:gs pos="0">
                <a:srgbClr val="FCFFE1">
                  <a:alpha val="9000"/>
                </a:srgbClr>
              </a:gs>
              <a:gs pos="100000">
                <a:srgbClr val="7030A0">
                  <a:alpha val="4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Freccia circolare in giù 26">
            <a:extLst>
              <a:ext uri="{FF2B5EF4-FFF2-40B4-BE49-F238E27FC236}">
                <a16:creationId xmlns:a16="http://schemas.microsoft.com/office/drawing/2014/main" id="{0DB0C023-A41E-3A8A-CE51-426D85C3726A}"/>
              </a:ext>
            </a:extLst>
          </p:cNvPr>
          <p:cNvSpPr/>
          <p:nvPr/>
        </p:nvSpPr>
        <p:spPr>
          <a:xfrm rot="20836990">
            <a:off x="3674318" y="1522017"/>
            <a:ext cx="6551271" cy="1325563"/>
          </a:xfrm>
          <a:prstGeom prst="curvedDownArrow">
            <a:avLst/>
          </a:prstGeom>
          <a:gradFill>
            <a:gsLst>
              <a:gs pos="0">
                <a:srgbClr val="FDD16D">
                  <a:alpha val="61000"/>
                </a:srgbClr>
              </a:gs>
              <a:gs pos="100000">
                <a:srgbClr val="92D050">
                  <a:alpha val="49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9" name="Freccia circolare in su 28">
            <a:extLst>
              <a:ext uri="{FF2B5EF4-FFF2-40B4-BE49-F238E27FC236}">
                <a16:creationId xmlns:a16="http://schemas.microsoft.com/office/drawing/2014/main" id="{7415D671-C998-D7BA-633A-2686D034C229}"/>
              </a:ext>
            </a:extLst>
          </p:cNvPr>
          <p:cNvSpPr/>
          <p:nvPr/>
        </p:nvSpPr>
        <p:spPr>
          <a:xfrm rot="20780032" flipH="1">
            <a:off x="4555188" y="4865586"/>
            <a:ext cx="6765236" cy="1260823"/>
          </a:xfrm>
          <a:prstGeom prst="curvedUpArrow">
            <a:avLst/>
          </a:prstGeom>
          <a:gradFill>
            <a:gsLst>
              <a:gs pos="0">
                <a:srgbClr val="FDD16D">
                  <a:alpha val="68000"/>
                </a:srgbClr>
              </a:gs>
              <a:gs pos="100000">
                <a:srgbClr val="92D050">
                  <a:alpha val="49000"/>
                </a:srgbClr>
              </a:gs>
            </a:gsLst>
            <a:lin ang="16200000" scaled="0"/>
          </a:gra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BE52BF7-82E3-E6FB-5DC0-65D4187AA0BF}"/>
              </a:ext>
            </a:extLst>
          </p:cNvPr>
          <p:cNvSpPr txBox="1"/>
          <p:nvPr/>
        </p:nvSpPr>
        <p:spPr>
          <a:xfrm>
            <a:off x="6949953" y="1738696"/>
            <a:ext cx="4130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State update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5AEBA57-C5D2-E138-1939-1418B3C8B8A8}"/>
              </a:ext>
            </a:extLst>
          </p:cNvPr>
          <p:cNvSpPr txBox="1"/>
          <p:nvPr/>
        </p:nvSpPr>
        <p:spPr>
          <a:xfrm>
            <a:off x="5772435" y="5359295"/>
            <a:ext cx="4130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Generated pattern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AA7A7B3D-6766-536A-51D8-80F52C2BE5F6}"/>
              </a:ext>
            </a:extLst>
          </p:cNvPr>
          <p:cNvSpPr txBox="1"/>
          <p:nvPr/>
        </p:nvSpPr>
        <p:spPr>
          <a:xfrm>
            <a:off x="5374072" y="3339101"/>
            <a:ext cx="4130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CFFE1">
                    <a:alpha val="63000"/>
                  </a:srgbClr>
                </a:solidFill>
                <a:latin typeface="Irresponsible Direction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Frontend - backend</a:t>
            </a:r>
          </a:p>
          <a:p>
            <a:pPr algn="ctr"/>
            <a:r>
              <a:rPr lang="en-US" sz="2400" dirty="0">
                <a:solidFill>
                  <a:srgbClr val="FCFFE1">
                    <a:alpha val="63000"/>
                  </a:srgbClr>
                </a:solidFill>
                <a:latin typeface="Irresponsible Direction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communication</a:t>
            </a:r>
          </a:p>
        </p:txBody>
      </p:sp>
      <p:sp>
        <p:nvSpPr>
          <p:cNvPr id="34" name="Segnaposto numero diapositiva 13">
            <a:extLst>
              <a:ext uri="{FF2B5EF4-FFF2-40B4-BE49-F238E27FC236}">
                <a16:creationId xmlns:a16="http://schemas.microsoft.com/office/drawing/2014/main" id="{2A816113-E72A-3E3F-CC93-785ABB0BA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9B5B845B-8732-254A-FA53-3A18F25BEF53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0DD8FD2-11C4-9379-CD07-7B471F6C44F5}"/>
              </a:ext>
            </a:extLst>
          </p:cNvPr>
          <p:cNvSpPr/>
          <p:nvPr/>
        </p:nvSpPr>
        <p:spPr>
          <a:xfrm>
            <a:off x="220346" y="5714710"/>
            <a:ext cx="2399736" cy="2286580"/>
          </a:xfrm>
          <a:prstGeom prst="ellipse">
            <a:avLst/>
          </a:prstGeom>
          <a:solidFill>
            <a:srgbClr val="EDD5B9">
              <a:alpha val="6000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8888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0076CA-DC5E-0FB2-604D-99B753022B4F}"/>
              </a:ext>
            </a:extLst>
          </p:cNvPr>
          <p:cNvSpPr txBox="1"/>
          <p:nvPr/>
        </p:nvSpPr>
        <p:spPr>
          <a:xfrm>
            <a:off x="986402" y="3569217"/>
            <a:ext cx="452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App.js is the main component 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2982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9B00A51C-CBD6-52CA-DAC8-C2F2AAEB3FA7}"/>
              </a:ext>
            </a:extLst>
          </p:cNvPr>
          <p:cNvSpPr txBox="1"/>
          <p:nvPr/>
        </p:nvSpPr>
        <p:spPr>
          <a:xfrm>
            <a:off x="1675238" y="4224524"/>
            <a:ext cx="69353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Calls the other components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Updates the state depending on them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Sends the state to the backend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pattern from the backend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Handles the counter for the reproduction</a:t>
            </a:r>
          </a:p>
          <a:p>
            <a:endParaRPr lang="it-IT" dirty="0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1D0FF380-2928-268E-2C94-056009330E29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E45145E-F07C-0C71-BF1B-32539C96ACF6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e 23">
            <a:extLst>
              <a:ext uri="{FF2B5EF4-FFF2-40B4-BE49-F238E27FC236}">
                <a16:creationId xmlns:a16="http://schemas.microsoft.com/office/drawing/2014/main" id="{B3657EC5-B068-1A93-127B-D73D75592A52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9D9438F2-73AE-6A23-A781-AE5E2CBF6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2073511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2982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1D0FF380-2928-268E-2C94-056009330E29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E45145E-F07C-0C71-BF1B-32539C96ACF6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e 23">
            <a:extLst>
              <a:ext uri="{FF2B5EF4-FFF2-40B4-BE49-F238E27FC236}">
                <a16:creationId xmlns:a16="http://schemas.microsoft.com/office/drawing/2014/main" id="{B3657EC5-B068-1A93-127B-D73D75592A52}"/>
              </a:ext>
            </a:extLst>
          </p:cNvPr>
          <p:cNvSpPr/>
          <p:nvPr/>
        </p:nvSpPr>
        <p:spPr>
          <a:xfrm>
            <a:off x="8208569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9D9438F2-73AE-6A23-A781-AE5E2CBF6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6366EA61-93CB-853B-7802-D945C8FE5C9C}"/>
              </a:ext>
            </a:extLst>
          </p:cNvPr>
          <p:cNvCxnSpPr>
            <a:cxnSpLocks/>
          </p:cNvCxnSpPr>
          <p:nvPr/>
        </p:nvCxnSpPr>
        <p:spPr>
          <a:xfrm flipV="1">
            <a:off x="7208372" y="1947244"/>
            <a:ext cx="747589" cy="593269"/>
          </a:xfrm>
          <a:prstGeom prst="straightConnector1">
            <a:avLst/>
          </a:prstGeom>
          <a:ln>
            <a:solidFill>
              <a:srgbClr val="FCFF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B2DDC083-7A8A-6A40-A345-FCF83CB6EF3D}"/>
              </a:ext>
            </a:extLst>
          </p:cNvPr>
          <p:cNvCxnSpPr>
            <a:cxnSpLocks/>
          </p:cNvCxnSpPr>
          <p:nvPr/>
        </p:nvCxnSpPr>
        <p:spPr>
          <a:xfrm flipH="1">
            <a:off x="7072132" y="1911041"/>
            <a:ext cx="676229" cy="542792"/>
          </a:xfrm>
          <a:prstGeom prst="straightConnector1">
            <a:avLst/>
          </a:prstGeom>
          <a:ln>
            <a:solidFill>
              <a:srgbClr val="FCFF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486B060-93DD-DC24-AF14-C1848236A6C2}"/>
              </a:ext>
            </a:extLst>
          </p:cNvPr>
          <p:cNvSpPr txBox="1"/>
          <p:nvPr/>
        </p:nvSpPr>
        <p:spPr>
          <a:xfrm>
            <a:off x="1675238" y="4491021"/>
            <a:ext cx="78044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State from parent to child as props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Updates from child to parent through callbacks</a:t>
            </a:r>
          </a:p>
          <a:p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CE19376-7E6F-5C1B-339B-6802445E30DD}"/>
              </a:ext>
            </a:extLst>
          </p:cNvPr>
          <p:cNvSpPr txBox="1"/>
          <p:nvPr/>
        </p:nvSpPr>
        <p:spPr>
          <a:xfrm>
            <a:off x="5361138" y="1784586"/>
            <a:ext cx="3836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Props / Callbacks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61448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7621884" y="4821153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04D87CE-559A-61AC-63C3-811DB7AF0CFC}"/>
              </a:ext>
            </a:extLst>
          </p:cNvPr>
          <p:cNvSpPr/>
          <p:nvPr/>
        </p:nvSpPr>
        <p:spPr>
          <a:xfrm rot="451510">
            <a:off x="11709922" y="-417413"/>
            <a:ext cx="1545072" cy="1566515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00B0F0"/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75790219-5AE0-B206-5D01-DE4C7C25A14A}"/>
              </a:ext>
            </a:extLst>
          </p:cNvPr>
          <p:cNvSpPr/>
          <p:nvPr/>
        </p:nvSpPr>
        <p:spPr>
          <a:xfrm rot="18135198">
            <a:off x="11246365" y="-1406495"/>
            <a:ext cx="1956249" cy="1929634"/>
          </a:xfrm>
          <a:prstGeom prst="ellipse">
            <a:avLst/>
          </a:prstGeom>
          <a:solidFill>
            <a:schemeClr val="accent5">
              <a:lumMod val="20000"/>
              <a:lumOff val="80000"/>
              <a:alpha val="1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7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3091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9E7CA964-1E91-CF94-8ABF-8B4E23FBD17D}"/>
              </a:ext>
            </a:extLst>
          </p:cNvPr>
          <p:cNvSpPr/>
          <p:nvPr/>
        </p:nvSpPr>
        <p:spPr>
          <a:xfrm>
            <a:off x="1903792" y="417191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metronome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BE0DD7D9-9D61-D3EC-F4CC-BFA05B9C1940}"/>
              </a:ext>
            </a:extLst>
          </p:cNvPr>
          <p:cNvSpPr/>
          <p:nvPr/>
        </p:nvSpPr>
        <p:spPr>
          <a:xfrm>
            <a:off x="2836019" y="4952699"/>
            <a:ext cx="1374187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measure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AD31595-21FB-786F-3C65-AB958AA38C83}"/>
              </a:ext>
            </a:extLst>
          </p:cNvPr>
          <p:cNvSpPr/>
          <p:nvPr/>
        </p:nvSpPr>
        <p:spPr>
          <a:xfrm>
            <a:off x="4386142" y="5436818"/>
            <a:ext cx="177478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complexity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B1E5384A-8DDC-CE1D-B64B-A5AD2AC1A785}"/>
              </a:ext>
            </a:extLst>
          </p:cNvPr>
          <p:cNvSpPr/>
          <p:nvPr/>
        </p:nvSpPr>
        <p:spPr>
          <a:xfrm>
            <a:off x="6404086" y="5196504"/>
            <a:ext cx="87236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apm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D5EB11EC-437B-8F0D-11E4-C09F2EE2A888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0E1BB-94DB-D1A8-8E37-D5E0029B51CF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60A6408B-5868-4A95-D162-B96D94D028B9}"/>
              </a:ext>
            </a:extLst>
          </p:cNvPr>
          <p:cNvCxnSpPr>
            <a:cxnSpLocks/>
          </p:cNvCxnSpPr>
          <p:nvPr/>
        </p:nvCxnSpPr>
        <p:spPr>
          <a:xfrm flipV="1">
            <a:off x="3365284" y="3403861"/>
            <a:ext cx="2908194" cy="76805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C58A233C-E887-C13B-C821-C341173C4A0A}"/>
              </a:ext>
            </a:extLst>
          </p:cNvPr>
          <p:cNvCxnSpPr>
            <a:cxnSpLocks/>
          </p:cNvCxnSpPr>
          <p:nvPr/>
        </p:nvCxnSpPr>
        <p:spPr>
          <a:xfrm flipV="1">
            <a:off x="3932606" y="3403861"/>
            <a:ext cx="2572366" cy="1542477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6F8F7251-558A-3058-EF37-F26ED41B10CE}"/>
              </a:ext>
            </a:extLst>
          </p:cNvPr>
          <p:cNvCxnSpPr>
            <a:cxnSpLocks/>
          </p:cNvCxnSpPr>
          <p:nvPr/>
        </p:nvCxnSpPr>
        <p:spPr>
          <a:xfrm flipV="1">
            <a:off x="5503054" y="3397500"/>
            <a:ext cx="1144602" cy="20393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BC717E38-740E-8ABC-60D8-1CF7F4BF69B5}"/>
              </a:ext>
            </a:extLst>
          </p:cNvPr>
          <p:cNvCxnSpPr>
            <a:cxnSpLocks/>
          </p:cNvCxnSpPr>
          <p:nvPr/>
        </p:nvCxnSpPr>
        <p:spPr>
          <a:xfrm flipH="1" flipV="1">
            <a:off x="6840267" y="3403861"/>
            <a:ext cx="88663" cy="1792643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e 6">
            <a:extLst>
              <a:ext uri="{FF2B5EF4-FFF2-40B4-BE49-F238E27FC236}">
                <a16:creationId xmlns:a16="http://schemas.microsoft.com/office/drawing/2014/main" id="{6C359715-F184-E7BB-FEFC-6B834668D174}"/>
              </a:ext>
            </a:extLst>
          </p:cNvPr>
          <p:cNvSpPr/>
          <p:nvPr/>
        </p:nvSpPr>
        <p:spPr>
          <a:xfrm rot="18135198">
            <a:off x="907035" y="6268753"/>
            <a:ext cx="1545072" cy="1566515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010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3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e 33">
            <a:extLst>
              <a:ext uri="{FF2B5EF4-FFF2-40B4-BE49-F238E27FC236}">
                <a16:creationId xmlns:a16="http://schemas.microsoft.com/office/drawing/2014/main" id="{0FB4397C-65E4-0817-0A34-E430052A5322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8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639C6A25-CCBF-A1A4-75B1-67761E2211E2}"/>
              </a:ext>
            </a:extLst>
          </p:cNvPr>
          <p:cNvSpPr/>
          <p:nvPr/>
        </p:nvSpPr>
        <p:spPr>
          <a:xfrm>
            <a:off x="633470" y="3589443"/>
            <a:ext cx="10156450" cy="2581142"/>
          </a:xfrm>
          <a:prstGeom prst="roundRect">
            <a:avLst/>
          </a:prstGeom>
          <a:gradFill flip="none" rotWithShape="1">
            <a:gsLst>
              <a:gs pos="0">
                <a:srgbClr val="92D050">
                  <a:alpha val="38000"/>
                </a:srgbClr>
              </a:gs>
              <a:gs pos="100000">
                <a:srgbClr val="FFFF00">
                  <a:alpha val="18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Immagine 19" descr="Immagine che contiene testo, tramonto, immagine&#10;&#10;Descrizione generata automaticamente">
            <a:extLst>
              <a:ext uri="{FF2B5EF4-FFF2-40B4-BE49-F238E27FC236}">
                <a16:creationId xmlns:a16="http://schemas.microsoft.com/office/drawing/2014/main" id="{24962D98-B519-69FE-2DE7-556537B04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938" y="4924985"/>
            <a:ext cx="5395353" cy="1045897"/>
          </a:xfrm>
          <a:prstGeom prst="rect">
            <a:avLst/>
          </a:prstGeom>
        </p:spPr>
      </p:pic>
      <p:pic>
        <p:nvPicPr>
          <p:cNvPr id="22" name="Immagine 21" descr="Immagine che contiene testo, tramonto, immagine, vicino&#10;&#10;Descrizione generata automaticamente">
            <a:extLst>
              <a:ext uri="{FF2B5EF4-FFF2-40B4-BE49-F238E27FC236}">
                <a16:creationId xmlns:a16="http://schemas.microsoft.com/office/drawing/2014/main" id="{EDE94595-B54C-528B-4FEE-63CC1C0F1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293" y="3791306"/>
            <a:ext cx="5344645" cy="1077274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9B7EB4E6-E250-55D8-C12C-9C75C8760E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64" y="3791306"/>
            <a:ext cx="2454277" cy="2206842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A1858ABC-6E22-86BE-F0BB-4CBF7B288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279" y="3765159"/>
            <a:ext cx="1957337" cy="2206842"/>
          </a:xfrm>
          <a:prstGeom prst="rect">
            <a:avLst/>
          </a:prstGeom>
        </p:spPr>
      </p:pic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4903491" y="1723017"/>
            <a:ext cx="6229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All the state updates happen within those four components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Their values are sent to the backend for the pattern customization algorithm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136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9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711917" y="1290904"/>
            <a:ext cx="1383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BPM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3002281" y="3498992"/>
            <a:ext cx="7923170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366800" y="3268556"/>
            <a:ext cx="3214601" cy="3276337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159659" y="1943938"/>
            <a:ext cx="6935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Can vary from 50 to 180 BPM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Has an independent play function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Can be set through either slider or tap tempo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77609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729</Words>
  <Application>Microsoft Office PowerPoint</Application>
  <PresentationFormat>Widescreen</PresentationFormat>
  <Paragraphs>218</Paragraphs>
  <Slides>30</Slides>
  <Notes>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30</vt:i4>
      </vt:variant>
    </vt:vector>
  </HeadingPairs>
  <TitlesOfParts>
    <vt:vector size="39" baseType="lpstr">
      <vt:lpstr>Arial</vt:lpstr>
      <vt:lpstr>Baby Doll</vt:lpstr>
      <vt:lpstr>Calibri</vt:lpstr>
      <vt:lpstr>Calibri Light</vt:lpstr>
      <vt:lpstr>Century Gothic</vt:lpstr>
      <vt:lpstr>Irresponsible Direction</vt:lpstr>
      <vt:lpstr>Personal Services</vt:lpstr>
      <vt:lpstr>Posterama</vt:lpstr>
      <vt:lpstr>Tema di Office</vt:lpstr>
      <vt:lpstr>I AM GROOVE</vt:lpstr>
      <vt:lpstr>CONCEPT</vt:lpstr>
      <vt:lpstr>Presentazione standard di PowerPoint</vt:lpstr>
      <vt:lpstr>Presentazione standard di PowerPoint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BACKEND</vt:lpstr>
      <vt:lpstr>BACKEND</vt:lpstr>
      <vt:lpstr>BACKEND</vt:lpstr>
      <vt:lpstr>Presentazione standard di PowerPoint</vt:lpstr>
      <vt:lpstr>Presentazione standard di PowerPoint</vt:lpstr>
      <vt:lpstr>Presentazione standard di PowerPoint</vt:lpstr>
      <vt:lpstr>modeling</vt:lpstr>
      <vt:lpstr>modeling</vt:lpstr>
      <vt:lpstr>modeling</vt:lpstr>
      <vt:lpstr>modeling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AM GROOVE</dc:title>
  <dc:creator>Filippo Gualtieri</dc:creator>
  <cp:lastModifiedBy>Gabriele Maucione</cp:lastModifiedBy>
  <cp:revision>47</cp:revision>
  <dcterms:created xsi:type="dcterms:W3CDTF">2022-09-13T19:16:31Z</dcterms:created>
  <dcterms:modified xsi:type="dcterms:W3CDTF">2022-10-05T15:27:27Z</dcterms:modified>
</cp:coreProperties>
</file>

<file path=docProps/thumbnail.jpeg>
</file>